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Encode Sans"/>
      <p:regular r:id="rId28"/>
      <p:bold r:id="rId29"/>
    </p:embeddedFont>
    <p:embeddedFont>
      <p:font typeface="Encode Sans SemiBold"/>
      <p:regular r:id="rId30"/>
      <p:bold r:id="rId31"/>
    </p:embeddedFont>
    <p:embeddedFont>
      <p:font typeface="IBM Plex Mono Light"/>
      <p:regular r:id="rId32"/>
      <p:bold r:id="rId33"/>
      <p:italic r:id="rId34"/>
      <p:boldItalic r:id="rId35"/>
    </p:embeddedFont>
    <p:embeddedFont>
      <p:font typeface="IBM Plex Mono ExtraLight"/>
      <p:regular r:id="rId36"/>
      <p:bold r:id="rId37"/>
      <p:italic r:id="rId38"/>
      <p:boldItalic r:id="rId39"/>
    </p:embeddedFont>
    <p:embeddedFont>
      <p:font typeface="IBM Plex Mono Thin"/>
      <p:regular r:id="rId40"/>
      <p:bold r:id="rId41"/>
      <p:italic r:id="rId42"/>
      <p:boldItalic r:id="rId43"/>
    </p:embeddedFont>
    <p:embeddedFont>
      <p:font typeface="Saira Light"/>
      <p:regular r:id="rId44"/>
      <p:bold r:id="rId45"/>
      <p:italic r:id="rId46"/>
      <p:boldItalic r:id="rId47"/>
    </p:embeddedFont>
    <p:embeddedFont>
      <p:font typeface="Helvetica Neue"/>
      <p:regular r:id="rId48"/>
      <p:bold r:id="rId49"/>
      <p:italic r:id="rId50"/>
      <p:boldItalic r:id="rId51"/>
    </p:embeddedFont>
    <p:embeddedFont>
      <p:font typeface="IBM Plex Mono"/>
      <p:regular r:id="rId52"/>
      <p:bold r:id="rId53"/>
      <p:italic r:id="rId54"/>
      <p:boldItalic r:id="rId55"/>
    </p:embeddedFont>
    <p:embeddedFont>
      <p:font typeface="Encode Sans Light"/>
      <p:regular r:id="rId56"/>
      <p:bold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44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40"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BMPlexMonoThin-regular.fntdata"/><Relationship Id="rId42" Type="http://schemas.openxmlformats.org/officeDocument/2006/relationships/font" Target="fonts/IBMPlexMonoThin-italic.fntdata"/><Relationship Id="rId41" Type="http://schemas.openxmlformats.org/officeDocument/2006/relationships/font" Target="fonts/IBMPlexMonoThin-bold.fntdata"/><Relationship Id="rId44" Type="http://schemas.openxmlformats.org/officeDocument/2006/relationships/font" Target="fonts/SairaLight-regular.fntdata"/><Relationship Id="rId43" Type="http://schemas.openxmlformats.org/officeDocument/2006/relationships/font" Target="fonts/IBMPlexMonoThin-boldItalic.fntdata"/><Relationship Id="rId46" Type="http://schemas.openxmlformats.org/officeDocument/2006/relationships/font" Target="fonts/SairaLight-italic.fntdata"/><Relationship Id="rId45" Type="http://schemas.openxmlformats.org/officeDocument/2006/relationships/font" Target="fonts/SairaLigh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HelveticaNeue-regular.fntdata"/><Relationship Id="rId47" Type="http://schemas.openxmlformats.org/officeDocument/2006/relationships/font" Target="fonts/SairaLight-boldItalic.fntdata"/><Relationship Id="rId49" Type="http://schemas.openxmlformats.org/officeDocument/2006/relationships/font" Target="fonts/HelveticaNeue-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EncodeSansSemiBold-bold.fntdata"/><Relationship Id="rId30" Type="http://schemas.openxmlformats.org/officeDocument/2006/relationships/font" Target="fonts/EncodeSansSemiBold-regular.fntdata"/><Relationship Id="rId33" Type="http://schemas.openxmlformats.org/officeDocument/2006/relationships/font" Target="fonts/IBMPlexMonoLight-bold.fntdata"/><Relationship Id="rId32" Type="http://schemas.openxmlformats.org/officeDocument/2006/relationships/font" Target="fonts/IBMPlexMonoLight-regular.fntdata"/><Relationship Id="rId35" Type="http://schemas.openxmlformats.org/officeDocument/2006/relationships/font" Target="fonts/IBMPlexMonoLight-boldItalic.fntdata"/><Relationship Id="rId34" Type="http://schemas.openxmlformats.org/officeDocument/2006/relationships/font" Target="fonts/IBMPlexMonoLight-italic.fntdata"/><Relationship Id="rId37" Type="http://schemas.openxmlformats.org/officeDocument/2006/relationships/font" Target="fonts/IBMPlexMonoExtraLight-bold.fntdata"/><Relationship Id="rId36" Type="http://schemas.openxmlformats.org/officeDocument/2006/relationships/font" Target="fonts/IBMPlexMonoExtraLight-regular.fntdata"/><Relationship Id="rId39" Type="http://schemas.openxmlformats.org/officeDocument/2006/relationships/font" Target="fonts/IBMPlexMonoExtraLight-boldItalic.fntdata"/><Relationship Id="rId38" Type="http://schemas.openxmlformats.org/officeDocument/2006/relationships/font" Target="fonts/IBMPlexMonoExtraLight-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EncodeSans-regular.fntdata"/><Relationship Id="rId27" Type="http://schemas.openxmlformats.org/officeDocument/2006/relationships/slide" Target="slides/slide22.xml"/><Relationship Id="rId29" Type="http://schemas.openxmlformats.org/officeDocument/2006/relationships/font" Target="fonts/EncodeSans-bold.fntdata"/><Relationship Id="rId51" Type="http://schemas.openxmlformats.org/officeDocument/2006/relationships/font" Target="fonts/HelveticaNeue-boldItalic.fntdata"/><Relationship Id="rId50" Type="http://schemas.openxmlformats.org/officeDocument/2006/relationships/font" Target="fonts/HelveticaNeue-italic.fntdata"/><Relationship Id="rId53" Type="http://schemas.openxmlformats.org/officeDocument/2006/relationships/font" Target="fonts/IBMPlexMono-bold.fntdata"/><Relationship Id="rId52" Type="http://schemas.openxmlformats.org/officeDocument/2006/relationships/font" Target="fonts/IBMPlexMono-regular.fntdata"/><Relationship Id="rId11" Type="http://schemas.openxmlformats.org/officeDocument/2006/relationships/slide" Target="slides/slide6.xml"/><Relationship Id="rId55" Type="http://schemas.openxmlformats.org/officeDocument/2006/relationships/font" Target="fonts/IBMPlexMono-boldItalic.fntdata"/><Relationship Id="rId10" Type="http://schemas.openxmlformats.org/officeDocument/2006/relationships/slide" Target="slides/slide5.xml"/><Relationship Id="rId54" Type="http://schemas.openxmlformats.org/officeDocument/2006/relationships/font" Target="fonts/IBMPlexMono-italic.fntdata"/><Relationship Id="rId13" Type="http://schemas.openxmlformats.org/officeDocument/2006/relationships/slide" Target="slides/slide8.xml"/><Relationship Id="rId57" Type="http://schemas.openxmlformats.org/officeDocument/2006/relationships/font" Target="fonts/EncodeSansLight-bold.fntdata"/><Relationship Id="rId12" Type="http://schemas.openxmlformats.org/officeDocument/2006/relationships/slide" Target="slides/slide7.xml"/><Relationship Id="rId56" Type="http://schemas.openxmlformats.org/officeDocument/2006/relationships/font" Target="fonts/EncodeSansLight-regular.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jpg>
</file>

<file path=ppt/media/image19.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png>
</file>

<file path=ppt/media/image5.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41467809c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41467809c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e851523aba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e851523aba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e851523aba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e851523aba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e85377db2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1e85377db2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1e85377db2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e85377db2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e85377db2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e85377db2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e85377db22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e85377db22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680f10b2e9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2680f10b2e9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e85377db22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e85377db22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e85377db22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e85377db22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e85377db2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e85377db2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49fec9655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49fec9655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e85377db22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e85377db22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e85377db22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e85377db22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e85377db22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e85377db22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7d18d139a2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7d18d139a2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5f56dd98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5f56dd98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e84e740f9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e84e740f9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e851523aba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e851523ab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842302146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842302146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e85377db22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e85377db22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e851523ab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e851523a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4.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4.png"/><Relationship Id="rId4"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8.png"/><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8.png"/><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0" y="1785625"/>
            <a:ext cx="8520600" cy="10116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4600"/>
              <a:buFont typeface="Encode Sans"/>
              <a:buNone/>
              <a:defRPr b="1" sz="4600">
                <a:solidFill>
                  <a:schemeClr val="lt1"/>
                </a:solidFill>
                <a:latin typeface="Encode Sans"/>
                <a:ea typeface="Encode Sans"/>
                <a:cs typeface="Encode Sans"/>
                <a:sym typeface="Encode San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53725" y="2843650"/>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rgbClr val="F3F3F3"/>
              </a:buClr>
              <a:buSzPts val="2800"/>
              <a:buFont typeface="Encode Sans"/>
              <a:buNone/>
              <a:defRPr sz="2800">
                <a:solidFill>
                  <a:srgbClr val="F3F3F3"/>
                </a:solidFill>
                <a:latin typeface="Encode Sans"/>
                <a:ea typeface="Encode Sans"/>
                <a:cs typeface="Encode Sans"/>
                <a:sym typeface="Encode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3" name="Google Shape;13;p2"/>
          <p:cNvCxnSpPr/>
          <p:nvPr/>
        </p:nvCxnSpPr>
        <p:spPr>
          <a:xfrm>
            <a:off x="311708" y="1196775"/>
            <a:ext cx="8520600" cy="0"/>
          </a:xfrm>
          <a:prstGeom prst="straightConnector1">
            <a:avLst/>
          </a:prstGeom>
          <a:noFill/>
          <a:ln cap="flat" cmpd="sng" w="19050">
            <a:solidFill>
              <a:schemeClr val="lt2"/>
            </a:solidFill>
            <a:prstDash val="solid"/>
            <a:round/>
            <a:headEnd len="med" w="med" type="none"/>
            <a:tailEnd len="med" w="med" type="none"/>
          </a:ln>
        </p:spPr>
      </p:cxnSp>
      <p:pic>
        <p:nvPicPr>
          <p:cNvPr id="14" name="Google Shape;14;p2"/>
          <p:cNvPicPr preferRelativeResize="0"/>
          <p:nvPr/>
        </p:nvPicPr>
        <p:blipFill rotWithShape="1">
          <a:blip r:embed="rId3">
            <a:alphaModFix/>
          </a:blip>
          <a:srcRect b="34908" l="13018" r="11770" t="35892"/>
          <a:stretch/>
        </p:blipFill>
        <p:spPr>
          <a:xfrm>
            <a:off x="415900" y="207275"/>
            <a:ext cx="2495550" cy="968925"/>
          </a:xfrm>
          <a:prstGeom prst="rect">
            <a:avLst/>
          </a:prstGeom>
          <a:noFill/>
          <a:ln>
            <a:noFill/>
          </a:ln>
        </p:spPr>
      </p:pic>
      <p:sp>
        <p:nvSpPr>
          <p:cNvPr id="15" name="Google Shape;15;p2"/>
          <p:cNvSpPr/>
          <p:nvPr/>
        </p:nvSpPr>
        <p:spPr>
          <a:xfrm>
            <a:off x="0" y="4481200"/>
            <a:ext cx="9144000" cy="6624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 name="Google Shape;16;p2"/>
          <p:cNvPicPr preferRelativeResize="0"/>
          <p:nvPr/>
        </p:nvPicPr>
        <p:blipFill>
          <a:blip r:embed="rId4">
            <a:alphaModFix/>
          </a:blip>
          <a:stretch>
            <a:fillRect/>
          </a:stretch>
        </p:blipFill>
        <p:spPr>
          <a:xfrm>
            <a:off x="6889900" y="4255500"/>
            <a:ext cx="1790000" cy="1171900"/>
          </a:xfrm>
          <a:prstGeom prst="rect">
            <a:avLst/>
          </a:prstGeom>
          <a:noFill/>
          <a:ln>
            <a:noFill/>
          </a:ln>
        </p:spPr>
      </p:pic>
      <p:pic>
        <p:nvPicPr>
          <p:cNvPr id="17" name="Google Shape;17;p2"/>
          <p:cNvPicPr preferRelativeResize="0"/>
          <p:nvPr/>
        </p:nvPicPr>
        <p:blipFill>
          <a:blip r:embed="rId5">
            <a:alphaModFix/>
          </a:blip>
          <a:stretch>
            <a:fillRect/>
          </a:stretch>
        </p:blipFill>
        <p:spPr>
          <a:xfrm>
            <a:off x="3639575" y="4224670"/>
            <a:ext cx="1790000" cy="1171917"/>
          </a:xfrm>
          <a:prstGeom prst="rect">
            <a:avLst/>
          </a:prstGeom>
          <a:noFill/>
          <a:ln>
            <a:noFill/>
          </a:ln>
        </p:spPr>
      </p:pic>
      <p:pic>
        <p:nvPicPr>
          <p:cNvPr id="18" name="Google Shape;18;p2"/>
          <p:cNvPicPr preferRelativeResize="0"/>
          <p:nvPr/>
        </p:nvPicPr>
        <p:blipFill>
          <a:blip r:embed="rId6">
            <a:alphaModFix/>
          </a:blip>
          <a:stretch>
            <a:fillRect/>
          </a:stretch>
        </p:blipFill>
        <p:spPr>
          <a:xfrm>
            <a:off x="487800" y="4270049"/>
            <a:ext cx="1651400" cy="108115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11"/>
          <p:cNvSpPr/>
          <p:nvPr/>
        </p:nvSpPr>
        <p:spPr>
          <a:xfrm>
            <a:off x="4572000" y="-125"/>
            <a:ext cx="4572000" cy="5143500"/>
          </a:xfrm>
          <a:prstGeom prst="rect">
            <a:avLst/>
          </a:prstGeom>
          <a:solidFill>
            <a:srgbClr val="674EA7">
              <a:alpha val="277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rgbClr val="674EA7"/>
              </a:buClr>
              <a:buSzPts val="4200"/>
              <a:buNone/>
              <a:defRPr sz="4200">
                <a:solidFill>
                  <a:srgbClr val="674EA7"/>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2" name="Google Shape;62;p1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3" name="Google Shape;63;p1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rgbClr val="674EA7"/>
              </a:buClr>
              <a:buSzPts val="1800"/>
              <a:buChar char="●"/>
              <a:defRPr>
                <a:solidFill>
                  <a:srgbClr val="674EA7"/>
                </a:solidFill>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4" name="Google Shape;64;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bg>
      <p:bgPr>
        <a:blipFill>
          <a:blip r:embed="rId2">
            <a:alphaModFix/>
          </a:blip>
          <a:stretch>
            <a:fillRect/>
          </a:stretch>
        </a:blipFill>
      </p:bgPr>
    </p:bg>
    <p:spTree>
      <p:nvGrpSpPr>
        <p:cNvPr id="65" name="Shape 65"/>
        <p:cNvGrpSpPr/>
        <p:nvPr/>
      </p:nvGrpSpPr>
      <p:grpSpPr>
        <a:xfrm>
          <a:off x="0" y="0"/>
          <a:ext cx="0" cy="0"/>
          <a:chOff x="0" y="0"/>
          <a:chExt cx="0" cy="0"/>
        </a:xfrm>
      </p:grpSpPr>
      <p:sp>
        <p:nvSpPr>
          <p:cNvPr id="66" name="Google Shape;66;p1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2"/>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1"/>
              </a:buClr>
              <a:buSzPts val="4200"/>
              <a:buNone/>
              <a:defRPr sz="4200">
                <a:solidFill>
                  <a:schemeClr val="lt1"/>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8" name="Google Shape;68;p12"/>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F3F3F3"/>
              </a:buClr>
              <a:buSzPts val="2100"/>
              <a:buNone/>
              <a:defRPr sz="2100">
                <a:solidFill>
                  <a:srgbClr val="F3F3F3"/>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9" name="Google Shape;69;p12"/>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Clr>
                <a:srgbClr val="674EA7"/>
              </a:buClr>
              <a:buSzPts val="1800"/>
              <a:buChar char="●"/>
              <a:defRPr>
                <a:solidFill>
                  <a:srgbClr val="674EA7"/>
                </a:solidFill>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70" name="Google Shape;70;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1" name="Shape 71"/>
        <p:cNvGrpSpPr/>
        <p:nvPr/>
      </p:nvGrpSpPr>
      <p:grpSpPr>
        <a:xfrm>
          <a:off x="0" y="0"/>
          <a:ext cx="0" cy="0"/>
          <a:chOff x="0" y="0"/>
          <a:chExt cx="0" cy="0"/>
        </a:xfrm>
      </p:grpSpPr>
      <p:sp>
        <p:nvSpPr>
          <p:cNvPr id="72" name="Google Shape;72;p13"/>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73" name="Google Shape;73;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4" name="Shape 74"/>
        <p:cNvGrpSpPr/>
        <p:nvPr/>
      </p:nvGrpSpPr>
      <p:grpSpPr>
        <a:xfrm>
          <a:off x="0" y="0"/>
          <a:ext cx="0" cy="0"/>
          <a:chOff x="0" y="0"/>
          <a:chExt cx="0" cy="0"/>
        </a:xfrm>
      </p:grpSpPr>
      <p:sp>
        <p:nvSpPr>
          <p:cNvPr id="75" name="Google Shape;75;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blipFill>
          <a:blip r:embed="rId2">
            <a:alphaModFix/>
          </a:blip>
          <a:stretch>
            <a:fillRect/>
          </a:stretch>
        </a:blipFill>
      </p:bgPr>
    </p:bg>
    <p:spTree>
      <p:nvGrpSpPr>
        <p:cNvPr id="19" name="Shape 19"/>
        <p:cNvGrpSpPr/>
        <p:nvPr/>
      </p:nvGrpSpPr>
      <p:grpSpPr>
        <a:xfrm>
          <a:off x="0" y="0"/>
          <a:ext cx="0" cy="0"/>
          <a:chOff x="0" y="0"/>
          <a:chExt cx="0" cy="0"/>
        </a:xfrm>
      </p:grpSpPr>
      <p:sp>
        <p:nvSpPr>
          <p:cNvPr id="20" name="Google Shape;20;p3"/>
          <p:cNvSpPr txBox="1"/>
          <p:nvPr>
            <p:ph type="ctrTitle"/>
          </p:nvPr>
        </p:nvSpPr>
        <p:spPr>
          <a:xfrm>
            <a:off x="311700" y="1785625"/>
            <a:ext cx="8520600" cy="10116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lt1"/>
              </a:buClr>
              <a:buSzPts val="4600"/>
              <a:buFont typeface="Encode Sans"/>
              <a:buNone/>
              <a:defRPr b="1" sz="4600">
                <a:solidFill>
                  <a:schemeClr val="lt1"/>
                </a:solidFill>
                <a:latin typeface="Encode Sans"/>
                <a:ea typeface="Encode Sans"/>
                <a:cs typeface="Encode Sans"/>
                <a:sym typeface="Encode Sans"/>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1" name="Google Shape;21;p3"/>
          <p:cNvSpPr txBox="1"/>
          <p:nvPr>
            <p:ph idx="1" type="subTitle"/>
          </p:nvPr>
        </p:nvSpPr>
        <p:spPr>
          <a:xfrm>
            <a:off x="353725" y="2843650"/>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Clr>
                <a:srgbClr val="F3F3F3"/>
              </a:buClr>
              <a:buSzPts val="2800"/>
              <a:buFont typeface="Encode Sans"/>
              <a:buNone/>
              <a:defRPr sz="2800">
                <a:solidFill>
                  <a:srgbClr val="F3F3F3"/>
                </a:solidFill>
                <a:latin typeface="Encode Sans"/>
                <a:ea typeface="Encode Sans"/>
                <a:cs typeface="Encode Sans"/>
                <a:sym typeface="Encode Sans"/>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2" name="Google Shape;22;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23" name="Google Shape;23;p3"/>
          <p:cNvCxnSpPr/>
          <p:nvPr/>
        </p:nvCxnSpPr>
        <p:spPr>
          <a:xfrm>
            <a:off x="311708" y="1196775"/>
            <a:ext cx="8520600" cy="0"/>
          </a:xfrm>
          <a:prstGeom prst="straightConnector1">
            <a:avLst/>
          </a:prstGeom>
          <a:noFill/>
          <a:ln cap="flat" cmpd="sng" w="19050">
            <a:solidFill>
              <a:schemeClr val="lt2"/>
            </a:solidFill>
            <a:prstDash val="solid"/>
            <a:round/>
            <a:headEnd len="med" w="med" type="none"/>
            <a:tailEnd len="med" w="med" type="none"/>
          </a:ln>
        </p:spPr>
      </p:cxnSp>
      <p:pic>
        <p:nvPicPr>
          <p:cNvPr id="24" name="Google Shape;24;p3"/>
          <p:cNvPicPr preferRelativeResize="0"/>
          <p:nvPr/>
        </p:nvPicPr>
        <p:blipFill rotWithShape="1">
          <a:blip r:embed="rId3">
            <a:alphaModFix/>
          </a:blip>
          <a:srcRect b="34908" l="13018" r="11770" t="35892"/>
          <a:stretch/>
        </p:blipFill>
        <p:spPr>
          <a:xfrm>
            <a:off x="415900" y="207275"/>
            <a:ext cx="2495550" cy="968925"/>
          </a:xfrm>
          <a:prstGeom prst="rect">
            <a:avLst/>
          </a:prstGeom>
          <a:noFill/>
          <a:ln>
            <a:noFill/>
          </a:ln>
        </p:spPr>
      </p:pic>
      <p:pic>
        <p:nvPicPr>
          <p:cNvPr id="25" name="Google Shape;25;p3"/>
          <p:cNvPicPr preferRelativeResize="0"/>
          <p:nvPr/>
        </p:nvPicPr>
        <p:blipFill rotWithShape="1">
          <a:blip r:embed="rId4">
            <a:alphaModFix/>
          </a:blip>
          <a:srcRect b="26579" l="0" r="0" t="22869"/>
          <a:stretch/>
        </p:blipFill>
        <p:spPr>
          <a:xfrm>
            <a:off x="5976900" y="279013"/>
            <a:ext cx="2495549" cy="82546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pic>
        <p:nvPicPr>
          <p:cNvPr id="27" name="Google Shape;27;p4"/>
          <p:cNvPicPr preferRelativeResize="0"/>
          <p:nvPr/>
        </p:nvPicPr>
        <p:blipFill>
          <a:blip r:embed="rId2">
            <a:alphaModFix/>
          </a:blip>
          <a:stretch>
            <a:fillRect/>
          </a:stretch>
        </p:blipFill>
        <p:spPr>
          <a:xfrm>
            <a:off x="0" y="0"/>
            <a:ext cx="9144000" cy="589225"/>
          </a:xfrm>
          <a:prstGeom prst="rect">
            <a:avLst/>
          </a:prstGeom>
          <a:noFill/>
          <a:ln>
            <a:noFill/>
          </a:ln>
        </p:spPr>
      </p:pic>
      <p:sp>
        <p:nvSpPr>
          <p:cNvPr id="28" name="Google Shape;28;p4"/>
          <p:cNvSpPr txBox="1"/>
          <p:nvPr>
            <p:ph type="title"/>
          </p:nvPr>
        </p:nvSpPr>
        <p:spPr>
          <a:xfrm>
            <a:off x="311700" y="76600"/>
            <a:ext cx="8520600" cy="4602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000"/>
              <a:buNone/>
              <a:defRPr sz="30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0" name="Google Shape;30;p4"/>
          <p:cNvCxnSpPr/>
          <p:nvPr/>
        </p:nvCxnSpPr>
        <p:spPr>
          <a:xfrm>
            <a:off x="396358" y="4649935"/>
            <a:ext cx="8520600" cy="0"/>
          </a:xfrm>
          <a:prstGeom prst="straightConnector1">
            <a:avLst/>
          </a:prstGeom>
          <a:noFill/>
          <a:ln cap="flat" cmpd="sng" w="9525">
            <a:solidFill>
              <a:srgbClr val="000000"/>
            </a:solidFill>
            <a:prstDash val="solid"/>
            <a:round/>
            <a:headEnd len="med" w="med" type="none"/>
            <a:tailEnd len="med" w="med" type="none"/>
          </a:ln>
        </p:spPr>
      </p:cxnSp>
      <p:pic>
        <p:nvPicPr>
          <p:cNvPr id="31" name="Google Shape;31;p4"/>
          <p:cNvPicPr preferRelativeResize="0"/>
          <p:nvPr/>
        </p:nvPicPr>
        <p:blipFill rotWithShape="1">
          <a:blip r:embed="rId3">
            <a:alphaModFix/>
          </a:blip>
          <a:srcRect b="8592" l="0" r="0" t="0"/>
          <a:stretch/>
        </p:blipFill>
        <p:spPr>
          <a:xfrm>
            <a:off x="500550" y="4663225"/>
            <a:ext cx="1158451" cy="442227"/>
          </a:xfrm>
          <a:prstGeom prst="rect">
            <a:avLst/>
          </a:prstGeom>
          <a:noFill/>
          <a:ln>
            <a:noFill/>
          </a:ln>
        </p:spPr>
      </p:pic>
      <p:sp>
        <p:nvSpPr>
          <p:cNvPr id="32" name="Google Shape;32;p4"/>
          <p:cNvSpPr txBox="1"/>
          <p:nvPr>
            <p:ph idx="1" type="body"/>
          </p:nvPr>
        </p:nvSpPr>
        <p:spPr>
          <a:xfrm>
            <a:off x="311700" y="834038"/>
            <a:ext cx="8520600" cy="3734700"/>
          </a:xfrm>
          <a:prstGeom prst="rect">
            <a:avLst/>
          </a:prstGeom>
        </p:spPr>
        <p:txBody>
          <a:bodyPr anchorCtr="0" anchor="t" bIns="91425" lIns="91425" spcFirstLastPara="1" rIns="91425" wrap="square" tIns="91425">
            <a:normAutofit/>
          </a:bodyPr>
          <a:lstStyle>
            <a:lvl1pPr indent="-342900" lvl="0" marL="457200" rtl="0">
              <a:lnSpc>
                <a:spcPct val="150000"/>
              </a:lnSpc>
              <a:spcBef>
                <a:spcPts val="0"/>
              </a:spcBef>
              <a:spcAft>
                <a:spcPts val="0"/>
              </a:spcAft>
              <a:buClr>
                <a:srgbClr val="674EA7"/>
              </a:buClr>
              <a:buSzPts val="1800"/>
              <a:buChar char="●"/>
              <a:defRPr>
                <a:solidFill>
                  <a:srgbClr val="674EA7"/>
                </a:solidFill>
              </a:defRPr>
            </a:lvl1pPr>
            <a:lvl2pPr indent="-317500" lvl="1" marL="914400" rtl="0">
              <a:lnSpc>
                <a:spcPct val="150000"/>
              </a:lnSpc>
              <a:spcBef>
                <a:spcPts val="0"/>
              </a:spcBef>
              <a:spcAft>
                <a:spcPts val="0"/>
              </a:spcAft>
              <a:buSzPts val="1400"/>
              <a:buChar char="○"/>
              <a:defRPr/>
            </a:lvl2pPr>
            <a:lvl3pPr indent="-317500" lvl="2" marL="1371600" rtl="0">
              <a:lnSpc>
                <a:spcPct val="150000"/>
              </a:lnSpc>
              <a:spcBef>
                <a:spcPts val="0"/>
              </a:spcBef>
              <a:spcAft>
                <a:spcPts val="0"/>
              </a:spcAft>
              <a:buSzPts val="1400"/>
              <a:buChar char="■"/>
              <a:defRPr/>
            </a:lvl3pPr>
            <a:lvl4pPr indent="-317500" lvl="3" marL="1828800" rtl="0">
              <a:lnSpc>
                <a:spcPct val="150000"/>
              </a:lnSpc>
              <a:spcBef>
                <a:spcPts val="0"/>
              </a:spcBef>
              <a:spcAft>
                <a:spcPts val="0"/>
              </a:spcAft>
              <a:buSzPts val="1400"/>
              <a:buChar char="□"/>
              <a:defRPr/>
            </a:lvl4pPr>
            <a:lvl5pPr indent="-317500" lvl="4" marL="2286000" rtl="0">
              <a:lnSpc>
                <a:spcPct val="150000"/>
              </a:lnSpc>
              <a:spcBef>
                <a:spcPts val="0"/>
              </a:spcBef>
              <a:spcAft>
                <a:spcPts val="0"/>
              </a:spcAft>
              <a:buSzPts val="1400"/>
              <a:buChar char="▸"/>
              <a:defRPr/>
            </a:lvl5pPr>
            <a:lvl6pPr indent="-317500" lvl="5" marL="2743200" rtl="0">
              <a:lnSpc>
                <a:spcPct val="150000"/>
              </a:lnSpc>
              <a:spcBef>
                <a:spcPts val="0"/>
              </a:spcBef>
              <a:spcAft>
                <a:spcPts val="0"/>
              </a:spcAft>
              <a:buSzPts val="1400"/>
              <a:buChar char="▹"/>
              <a:defRPr/>
            </a:lvl6pPr>
            <a:lvl7pPr indent="-317500" lvl="6" marL="3200400" rtl="0">
              <a:lnSpc>
                <a:spcPct val="150000"/>
              </a:lnSpc>
              <a:spcBef>
                <a:spcPts val="0"/>
              </a:spcBef>
              <a:spcAft>
                <a:spcPts val="0"/>
              </a:spcAft>
              <a:buSzPts val="1400"/>
              <a:buChar char="◆"/>
              <a:defRPr/>
            </a:lvl7pPr>
            <a:lvl8pPr indent="-317500" lvl="7" marL="3657600" rtl="0">
              <a:lnSpc>
                <a:spcPct val="150000"/>
              </a:lnSpc>
              <a:spcBef>
                <a:spcPts val="0"/>
              </a:spcBef>
              <a:spcAft>
                <a:spcPts val="0"/>
              </a:spcAft>
              <a:buSzPts val="1400"/>
              <a:buChar char="◇"/>
              <a:defRPr/>
            </a:lvl8pPr>
            <a:lvl9pPr indent="-317500" lvl="8" marL="4114800" rtl="0">
              <a:lnSpc>
                <a:spcPct val="150000"/>
              </a:lnSpc>
              <a:spcBef>
                <a:spcPts val="0"/>
              </a:spcBef>
              <a:spcAft>
                <a:spcPts val="0"/>
              </a:spcAft>
              <a:buSzPts val="1400"/>
              <a:buChar char="▪"/>
              <a:defRPr/>
            </a:lvl9pPr>
          </a:lstStyle>
          <a:p/>
        </p:txBody>
      </p:sp>
      <p:pic>
        <p:nvPicPr>
          <p:cNvPr id="33" name="Google Shape;33;p4"/>
          <p:cNvPicPr preferRelativeResize="0"/>
          <p:nvPr/>
        </p:nvPicPr>
        <p:blipFill>
          <a:blip r:embed="rId4">
            <a:alphaModFix/>
          </a:blip>
          <a:stretch>
            <a:fillRect/>
          </a:stretch>
        </p:blipFill>
        <p:spPr>
          <a:xfrm>
            <a:off x="1690968" y="4679766"/>
            <a:ext cx="1220144" cy="44223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spTree>
      <p:nvGrpSpPr>
        <p:cNvPr id="34" name="Shape 34"/>
        <p:cNvGrpSpPr/>
        <p:nvPr/>
      </p:nvGrpSpPr>
      <p:grpSpPr>
        <a:xfrm>
          <a:off x="0" y="0"/>
          <a:ext cx="0" cy="0"/>
          <a:chOff x="0" y="0"/>
          <a:chExt cx="0" cy="0"/>
        </a:xfrm>
      </p:grpSpPr>
      <p:pic>
        <p:nvPicPr>
          <p:cNvPr id="35" name="Google Shape;35;p5"/>
          <p:cNvPicPr preferRelativeResize="0"/>
          <p:nvPr/>
        </p:nvPicPr>
        <p:blipFill>
          <a:blip r:embed="rId2">
            <a:alphaModFix/>
          </a:blip>
          <a:stretch>
            <a:fillRect/>
          </a:stretch>
        </p:blipFill>
        <p:spPr>
          <a:xfrm>
            <a:off x="0" y="0"/>
            <a:ext cx="9144000" cy="596150"/>
          </a:xfrm>
          <a:prstGeom prst="rect">
            <a:avLst/>
          </a:prstGeom>
          <a:noFill/>
          <a:ln>
            <a:noFill/>
          </a:ln>
        </p:spPr>
      </p:pic>
      <p:sp>
        <p:nvSpPr>
          <p:cNvPr id="36" name="Google Shape;36;p5"/>
          <p:cNvSpPr txBox="1"/>
          <p:nvPr>
            <p:ph type="title"/>
          </p:nvPr>
        </p:nvSpPr>
        <p:spPr>
          <a:xfrm>
            <a:off x="311700" y="76600"/>
            <a:ext cx="8520600" cy="4602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000"/>
              <a:buNone/>
              <a:defRPr sz="3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7" name="Google Shape;3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cxnSp>
        <p:nvCxnSpPr>
          <p:cNvPr id="38" name="Google Shape;38;p5"/>
          <p:cNvCxnSpPr/>
          <p:nvPr/>
        </p:nvCxnSpPr>
        <p:spPr>
          <a:xfrm>
            <a:off x="396358" y="4656815"/>
            <a:ext cx="8520600" cy="0"/>
          </a:xfrm>
          <a:prstGeom prst="straightConnector1">
            <a:avLst/>
          </a:prstGeom>
          <a:noFill/>
          <a:ln cap="flat" cmpd="sng" w="9525">
            <a:solidFill>
              <a:srgbClr val="000000"/>
            </a:solidFill>
            <a:prstDash val="solid"/>
            <a:round/>
            <a:headEnd len="med" w="med" type="none"/>
            <a:tailEnd len="med" w="med" type="none"/>
          </a:ln>
        </p:spPr>
      </p:cxnSp>
      <p:pic>
        <p:nvPicPr>
          <p:cNvPr id="39" name="Google Shape;39;p5"/>
          <p:cNvPicPr preferRelativeResize="0"/>
          <p:nvPr/>
        </p:nvPicPr>
        <p:blipFill rotWithShape="1">
          <a:blip r:embed="rId3">
            <a:alphaModFix/>
          </a:blip>
          <a:srcRect b="8592" l="0" r="0" t="0"/>
          <a:stretch/>
        </p:blipFill>
        <p:spPr>
          <a:xfrm>
            <a:off x="500550" y="4663225"/>
            <a:ext cx="1158451" cy="442227"/>
          </a:xfrm>
          <a:prstGeom prst="rect">
            <a:avLst/>
          </a:prstGeom>
          <a:noFill/>
          <a:ln>
            <a:noFill/>
          </a:ln>
        </p:spPr>
      </p:pic>
      <p:pic>
        <p:nvPicPr>
          <p:cNvPr id="40" name="Google Shape;40;p5"/>
          <p:cNvPicPr preferRelativeResize="0"/>
          <p:nvPr/>
        </p:nvPicPr>
        <p:blipFill>
          <a:blip r:embed="rId4">
            <a:alphaModFix/>
          </a:blip>
          <a:stretch>
            <a:fillRect/>
          </a:stretch>
        </p:blipFill>
        <p:spPr>
          <a:xfrm>
            <a:off x="1690968" y="4679766"/>
            <a:ext cx="1220144" cy="44223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1" name="Shape 41"/>
        <p:cNvGrpSpPr/>
        <p:nvPr/>
      </p:nvGrpSpPr>
      <p:grpSpPr>
        <a:xfrm>
          <a:off x="0" y="0"/>
          <a:ext cx="0" cy="0"/>
          <a:chOff x="0" y="0"/>
          <a:chExt cx="0" cy="0"/>
        </a:xfrm>
      </p:grpSpPr>
      <p:sp>
        <p:nvSpPr>
          <p:cNvPr id="42" name="Google Shape;42;p6"/>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3" name="Google Shape;4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1">
  <p:cSld name="SECTION_HEADER_1_1">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3600"/>
              <a:buNone/>
              <a:defRPr sz="36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6" name="Google Shape;4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7" name="Shape 47"/>
        <p:cNvGrpSpPr/>
        <p:nvPr/>
      </p:nvGrpSpPr>
      <p:grpSpPr>
        <a:xfrm>
          <a:off x="0" y="0"/>
          <a:ext cx="0" cy="0"/>
          <a:chOff x="0" y="0"/>
          <a:chExt cx="0" cy="0"/>
        </a:xfrm>
      </p:grpSpPr>
      <p:sp>
        <p:nvSpPr>
          <p:cNvPr id="48" name="Google Shape;48;p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rgbClr val="674EA7"/>
              </a:buClr>
              <a:buSzPts val="1400"/>
              <a:buChar char="●"/>
              <a:defRPr sz="1400">
                <a:solidFill>
                  <a:srgbClr val="674EA7"/>
                </a:solidFill>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8"/>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rgbClr val="674EA7"/>
              </a:buClr>
              <a:buSzPts val="1400"/>
              <a:buChar char="●"/>
              <a:defRPr sz="1400">
                <a:solidFill>
                  <a:srgbClr val="674EA7"/>
                </a:solidFill>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0" name="Google Shape;5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51" name="Google Shape;51;p8"/>
          <p:cNvPicPr preferRelativeResize="0"/>
          <p:nvPr/>
        </p:nvPicPr>
        <p:blipFill>
          <a:blip r:embed="rId2">
            <a:alphaModFix/>
          </a:blip>
          <a:stretch>
            <a:fillRect/>
          </a:stretch>
        </p:blipFill>
        <p:spPr>
          <a:xfrm>
            <a:off x="0" y="0"/>
            <a:ext cx="9144000" cy="758351"/>
          </a:xfrm>
          <a:prstGeom prst="rect">
            <a:avLst/>
          </a:prstGeom>
          <a:noFill/>
          <a:ln>
            <a:noFill/>
          </a:ln>
        </p:spPr>
      </p:pic>
      <p:sp>
        <p:nvSpPr>
          <p:cNvPr id="52" name="Google Shape;52;p8"/>
          <p:cNvSpPr txBox="1"/>
          <p:nvPr>
            <p:ph type="title"/>
          </p:nvPr>
        </p:nvSpPr>
        <p:spPr>
          <a:xfrm>
            <a:off x="311700" y="76600"/>
            <a:ext cx="8520600" cy="61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000"/>
              <a:buNone/>
              <a:defRPr sz="30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3" name="Shape 53"/>
        <p:cNvGrpSpPr/>
        <p:nvPr/>
      </p:nvGrpSpPr>
      <p:grpSpPr>
        <a:xfrm>
          <a:off x="0" y="0"/>
          <a:ext cx="0" cy="0"/>
          <a:chOff x="0" y="0"/>
          <a:chExt cx="0" cy="0"/>
        </a:xfrm>
      </p:grpSpPr>
      <p:sp>
        <p:nvSpPr>
          <p:cNvPr id="54" name="Google Shape;54;p9"/>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5" name="Google Shape;5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MAIN_POINT_1">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58" name="Google Shape;5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Encode Sans"/>
              <a:buNone/>
              <a:defRPr b="1" sz="2800">
                <a:solidFill>
                  <a:schemeClr val="dk1"/>
                </a:solidFill>
                <a:latin typeface="Encode Sans"/>
                <a:ea typeface="Encode Sans"/>
                <a:cs typeface="Encode Sans"/>
                <a:sym typeface="Encode San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Encode Sans SemiBold"/>
              <a:buChar char="●"/>
              <a:defRPr sz="1800">
                <a:solidFill>
                  <a:schemeClr val="dk2"/>
                </a:solidFill>
                <a:latin typeface="Encode Sans SemiBold"/>
                <a:ea typeface="Encode Sans SemiBold"/>
                <a:cs typeface="Encode Sans SemiBold"/>
                <a:sym typeface="Encode Sans SemiBold"/>
              </a:defRPr>
            </a:lvl1pPr>
            <a:lvl2pPr indent="-317500" lvl="1" marL="914400">
              <a:lnSpc>
                <a:spcPct val="115000"/>
              </a:lnSpc>
              <a:spcBef>
                <a:spcPts val="0"/>
              </a:spcBef>
              <a:spcAft>
                <a:spcPts val="0"/>
              </a:spcAft>
              <a:buClr>
                <a:schemeClr val="dk2"/>
              </a:buClr>
              <a:buSzPts val="1400"/>
              <a:buFont typeface="Encode Sans"/>
              <a:buChar char="○"/>
              <a:defRPr>
                <a:solidFill>
                  <a:schemeClr val="dk2"/>
                </a:solidFill>
                <a:latin typeface="Encode Sans"/>
                <a:ea typeface="Encode Sans"/>
                <a:cs typeface="Encode Sans"/>
                <a:sym typeface="Encode Sans"/>
              </a:defRPr>
            </a:lvl2pPr>
            <a:lvl3pPr indent="-317500" lvl="2" marL="1371600">
              <a:lnSpc>
                <a:spcPct val="115000"/>
              </a:lnSpc>
              <a:spcBef>
                <a:spcPts val="0"/>
              </a:spcBef>
              <a:spcAft>
                <a:spcPts val="0"/>
              </a:spcAft>
              <a:buClr>
                <a:schemeClr val="dk2"/>
              </a:buClr>
              <a:buSzPts val="1400"/>
              <a:buFont typeface="IBM Plex Mono"/>
              <a:buChar char="■"/>
              <a:defRPr>
                <a:solidFill>
                  <a:schemeClr val="dk2"/>
                </a:solidFill>
                <a:latin typeface="IBM Plex Mono"/>
                <a:ea typeface="IBM Plex Mono"/>
                <a:cs typeface="IBM Plex Mono"/>
                <a:sym typeface="IBM Plex Mono"/>
              </a:defRPr>
            </a:lvl3pPr>
            <a:lvl4pPr indent="-317500" lvl="3" marL="1828800">
              <a:lnSpc>
                <a:spcPct val="115000"/>
              </a:lnSpc>
              <a:spcBef>
                <a:spcPts val="0"/>
              </a:spcBef>
              <a:spcAft>
                <a:spcPts val="0"/>
              </a:spcAft>
              <a:buClr>
                <a:schemeClr val="dk2"/>
              </a:buClr>
              <a:buSzPts val="1400"/>
              <a:buFont typeface="IBM Plex Mono Light"/>
              <a:buChar char="□"/>
              <a:defRPr>
                <a:solidFill>
                  <a:schemeClr val="dk2"/>
                </a:solidFill>
                <a:latin typeface="IBM Plex Mono Light"/>
                <a:ea typeface="IBM Plex Mono Light"/>
                <a:cs typeface="IBM Plex Mono Light"/>
                <a:sym typeface="IBM Plex Mono Light"/>
              </a:defRPr>
            </a:lvl4pPr>
            <a:lvl5pPr indent="-317500" lvl="4" marL="2286000">
              <a:lnSpc>
                <a:spcPct val="115000"/>
              </a:lnSpc>
              <a:spcBef>
                <a:spcPts val="0"/>
              </a:spcBef>
              <a:spcAft>
                <a:spcPts val="0"/>
              </a:spcAft>
              <a:buClr>
                <a:schemeClr val="dk2"/>
              </a:buClr>
              <a:buSzPts val="1400"/>
              <a:buFont typeface="IBM Plex Mono ExtraLight"/>
              <a:buChar char="▸"/>
              <a:defRPr>
                <a:solidFill>
                  <a:schemeClr val="dk2"/>
                </a:solidFill>
                <a:latin typeface="IBM Plex Mono ExtraLight"/>
                <a:ea typeface="IBM Plex Mono ExtraLight"/>
                <a:cs typeface="IBM Plex Mono ExtraLight"/>
                <a:sym typeface="IBM Plex Mono ExtraLight"/>
              </a:defRPr>
            </a:lvl5pPr>
            <a:lvl6pPr indent="-317500" lvl="5" marL="2743200">
              <a:lnSpc>
                <a:spcPct val="115000"/>
              </a:lnSpc>
              <a:spcBef>
                <a:spcPts val="0"/>
              </a:spcBef>
              <a:spcAft>
                <a:spcPts val="0"/>
              </a:spcAft>
              <a:buClr>
                <a:schemeClr val="dk2"/>
              </a:buClr>
              <a:buSzPts val="1400"/>
              <a:buFont typeface="IBM Plex Mono Thin"/>
              <a:buChar char="▹"/>
              <a:defRPr>
                <a:solidFill>
                  <a:schemeClr val="dk2"/>
                </a:solidFill>
                <a:latin typeface="IBM Plex Mono Thin"/>
                <a:ea typeface="IBM Plex Mono Thin"/>
                <a:cs typeface="IBM Plex Mono Thin"/>
                <a:sym typeface="IBM Plex Mono Thin"/>
              </a:defRPr>
            </a:lvl6pPr>
            <a:lvl7pPr indent="-317500" lvl="6" marL="3200400">
              <a:lnSpc>
                <a:spcPct val="115000"/>
              </a:lnSpc>
              <a:spcBef>
                <a:spcPts val="0"/>
              </a:spcBef>
              <a:spcAft>
                <a:spcPts val="0"/>
              </a:spcAft>
              <a:buClr>
                <a:schemeClr val="dk2"/>
              </a:buClr>
              <a:buSzPts val="1400"/>
              <a:buFont typeface="IBM Plex Mono Thin"/>
              <a:buChar char="◆"/>
              <a:defRPr>
                <a:solidFill>
                  <a:schemeClr val="dk2"/>
                </a:solidFill>
                <a:latin typeface="IBM Plex Mono Thin"/>
                <a:ea typeface="IBM Plex Mono Thin"/>
                <a:cs typeface="IBM Plex Mono Thin"/>
                <a:sym typeface="IBM Plex Mono Thin"/>
              </a:defRPr>
            </a:lvl7pPr>
            <a:lvl8pPr indent="-317500" lvl="7" marL="3657600">
              <a:lnSpc>
                <a:spcPct val="115000"/>
              </a:lnSpc>
              <a:spcBef>
                <a:spcPts val="0"/>
              </a:spcBef>
              <a:spcAft>
                <a:spcPts val="0"/>
              </a:spcAft>
              <a:buClr>
                <a:schemeClr val="dk2"/>
              </a:buClr>
              <a:buSzPts val="1400"/>
              <a:buFont typeface="IBM Plex Mono Thin"/>
              <a:buChar char="◇"/>
              <a:defRPr>
                <a:solidFill>
                  <a:schemeClr val="dk2"/>
                </a:solidFill>
                <a:latin typeface="IBM Plex Mono Thin"/>
                <a:ea typeface="IBM Plex Mono Thin"/>
                <a:cs typeface="IBM Plex Mono Thin"/>
                <a:sym typeface="IBM Plex Mono Thin"/>
              </a:defRPr>
            </a:lvl8pPr>
            <a:lvl9pPr indent="-317500" lvl="8" marL="4114800">
              <a:lnSpc>
                <a:spcPct val="115000"/>
              </a:lnSpc>
              <a:spcBef>
                <a:spcPts val="0"/>
              </a:spcBef>
              <a:spcAft>
                <a:spcPts val="0"/>
              </a:spcAft>
              <a:buClr>
                <a:schemeClr val="dk2"/>
              </a:buClr>
              <a:buSzPts val="1400"/>
              <a:buFont typeface="IBM Plex Mono Thin"/>
              <a:buChar char="▪"/>
              <a:defRPr>
                <a:solidFill>
                  <a:schemeClr val="dk2"/>
                </a:solidFill>
                <a:latin typeface="IBM Plex Mono Thin"/>
                <a:ea typeface="IBM Plex Mono Thin"/>
                <a:cs typeface="IBM Plex Mono Thin"/>
                <a:sym typeface="IBM Plex Mono Thin"/>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8.pn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www.youtube.com/watch?v=G06dEcZ-QTg" TargetMode="External"/><Relationship Id="rId4" Type="http://schemas.openxmlformats.org/officeDocument/2006/relationships/image" Target="../media/image1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0.png"/><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0.png"/><Relationship Id="rId4" Type="http://schemas.openxmlformats.org/officeDocument/2006/relationships/image" Target="../media/image2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9.png"/><Relationship Id="rId4"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5.png"/><Relationship Id="rId4" Type="http://schemas.openxmlformats.org/officeDocument/2006/relationships/hyperlink" Target="http://drive.google.com/file/d/1IVarnflZ5iLOql8Wu1tbWEL2IEhPKqO9/view" TargetMode="External"/><Relationship Id="rId5" Type="http://schemas.openxmlformats.org/officeDocument/2006/relationships/image" Target="../media/image1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ctrTitle"/>
          </p:nvPr>
        </p:nvSpPr>
        <p:spPr>
          <a:xfrm>
            <a:off x="311700" y="2053762"/>
            <a:ext cx="8520600" cy="1451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Módulo 3</a:t>
            </a:r>
            <a:br>
              <a:rPr lang="en"/>
            </a:br>
            <a:r>
              <a:rPr lang="en"/>
              <a:t>Aprendizaje Automático</a:t>
            </a:r>
            <a:endParaRPr/>
          </a:p>
        </p:txBody>
      </p:sp>
      <p:sp>
        <p:nvSpPr>
          <p:cNvPr id="81" name="Google Shape;81;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Redes Generativas Antagónicas</a:t>
            </a:r>
            <a:endParaRPr/>
          </a:p>
        </p:txBody>
      </p:sp>
      <p:sp>
        <p:nvSpPr>
          <p:cNvPr id="179" name="Google Shape;179;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5"/>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GANs - Ideas básicas</a:t>
            </a:r>
            <a:endParaRPr/>
          </a:p>
        </p:txBody>
      </p:sp>
      <p:sp>
        <p:nvSpPr>
          <p:cNvPr id="185" name="Google Shape;185;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86" name="Google Shape;186;p25"/>
          <p:cNvSpPr txBox="1"/>
          <p:nvPr/>
        </p:nvSpPr>
        <p:spPr>
          <a:xfrm>
            <a:off x="176799" y="654975"/>
            <a:ext cx="3762600" cy="37968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SzPts val="1200"/>
              <a:buChar char="●"/>
            </a:pPr>
            <a:r>
              <a:rPr lang="en" sz="1200"/>
              <a:t>Ideadas</a:t>
            </a:r>
            <a:r>
              <a:rPr lang="en" sz="1200"/>
              <a:t> por I. Goodfellow et al. (2014).</a:t>
            </a:r>
            <a:endParaRPr sz="1200"/>
          </a:p>
          <a:p>
            <a:pPr indent="-304800" lvl="0" marL="457200" rtl="0" algn="l">
              <a:spcBef>
                <a:spcPts val="1000"/>
              </a:spcBef>
              <a:spcAft>
                <a:spcPts val="0"/>
              </a:spcAft>
              <a:buSzPts val="1200"/>
              <a:buChar char="●"/>
            </a:pPr>
            <a:r>
              <a:rPr lang="en" sz="1200"/>
              <a:t>Se inspiran en el espacio latente de los autocodificadores variacionales</a:t>
            </a:r>
            <a:endParaRPr sz="1200"/>
          </a:p>
          <a:p>
            <a:pPr indent="-304800" lvl="0" marL="457200" rtl="0" algn="l">
              <a:spcBef>
                <a:spcPts val="1000"/>
              </a:spcBef>
              <a:spcAft>
                <a:spcPts val="0"/>
              </a:spcAft>
              <a:buSzPts val="1200"/>
              <a:buChar char="●"/>
            </a:pPr>
            <a:r>
              <a:rPr lang="en" sz="1200"/>
              <a:t>Los GAN se componen de dos partes:</a:t>
            </a:r>
            <a:endParaRPr sz="1200"/>
          </a:p>
          <a:p>
            <a:pPr indent="-304800" lvl="1" marL="914400" rtl="0" algn="l">
              <a:spcBef>
                <a:spcPts val="1000"/>
              </a:spcBef>
              <a:spcAft>
                <a:spcPts val="0"/>
              </a:spcAft>
              <a:buSzPts val="1200"/>
              <a:buChar char="○"/>
            </a:pPr>
            <a:r>
              <a:rPr lang="en" sz="1200"/>
              <a:t>El modelo generativo (G)</a:t>
            </a:r>
            <a:endParaRPr sz="1200"/>
          </a:p>
          <a:p>
            <a:pPr indent="-304800" lvl="1" marL="914400" rtl="0" algn="l">
              <a:spcBef>
                <a:spcPts val="1000"/>
              </a:spcBef>
              <a:spcAft>
                <a:spcPts val="0"/>
              </a:spcAft>
              <a:buSzPts val="1200"/>
              <a:buChar char="○"/>
            </a:pPr>
            <a:r>
              <a:rPr lang="en" sz="1200"/>
              <a:t>El modelo discriminativo (D)</a:t>
            </a:r>
            <a:endParaRPr sz="1200"/>
          </a:p>
          <a:p>
            <a:pPr indent="-304800" lvl="0" marL="457200" rtl="0" algn="l">
              <a:spcBef>
                <a:spcPts val="1000"/>
              </a:spcBef>
              <a:spcAft>
                <a:spcPts val="0"/>
              </a:spcAft>
              <a:buSzPts val="1200"/>
              <a:buChar char="●"/>
            </a:pPr>
            <a:r>
              <a:rPr lang="en" sz="1200"/>
              <a:t>Ambos modelos compiten entre sí.</a:t>
            </a:r>
            <a:endParaRPr sz="1200"/>
          </a:p>
          <a:p>
            <a:pPr indent="-304800" lvl="1" marL="914400" rtl="0" algn="l">
              <a:spcBef>
                <a:spcPts val="1000"/>
              </a:spcBef>
              <a:spcAft>
                <a:spcPts val="0"/>
              </a:spcAft>
              <a:buSzPts val="1200"/>
              <a:buChar char="○"/>
            </a:pPr>
            <a:r>
              <a:rPr lang="en" sz="1200"/>
              <a:t>El modelo D estima la probabilidad de que una muestra proceda del conjunto de entrenamiento y no de G.</a:t>
            </a:r>
            <a:endParaRPr sz="1200"/>
          </a:p>
          <a:p>
            <a:pPr indent="-304800" lvl="1" marL="914400" rtl="0" algn="l">
              <a:spcBef>
                <a:spcPts val="1000"/>
              </a:spcBef>
              <a:spcAft>
                <a:spcPts val="0"/>
              </a:spcAft>
              <a:buSzPts val="1200"/>
              <a:buChar char="○"/>
            </a:pPr>
            <a:r>
              <a:rPr lang="en" sz="1200"/>
              <a:t>La estrategia de entrenamiento del modelo G consiste en maximizar la probabilidad de que D cometa un error.</a:t>
            </a:r>
            <a:endParaRPr sz="1200"/>
          </a:p>
          <a:p>
            <a:pPr indent="0" lvl="0" marL="0" rtl="0" algn="l">
              <a:spcBef>
                <a:spcPts val="1000"/>
              </a:spcBef>
              <a:spcAft>
                <a:spcPts val="1000"/>
              </a:spcAft>
              <a:buNone/>
            </a:pPr>
            <a:r>
              <a:t/>
            </a:r>
            <a:endParaRPr sz="1200"/>
          </a:p>
        </p:txBody>
      </p:sp>
      <p:pic>
        <p:nvPicPr>
          <p:cNvPr id="187" name="Google Shape;187;p25"/>
          <p:cNvPicPr preferRelativeResize="0"/>
          <p:nvPr/>
        </p:nvPicPr>
        <p:blipFill>
          <a:blip r:embed="rId3">
            <a:alphaModFix/>
          </a:blip>
          <a:stretch>
            <a:fillRect/>
          </a:stretch>
        </p:blipFill>
        <p:spPr>
          <a:xfrm>
            <a:off x="4133900" y="983512"/>
            <a:ext cx="4857698" cy="3153975"/>
          </a:xfrm>
          <a:prstGeom prst="rect">
            <a:avLst/>
          </a:prstGeom>
          <a:noFill/>
          <a:ln>
            <a:noFill/>
          </a:ln>
        </p:spPr>
      </p:pic>
      <p:sp>
        <p:nvSpPr>
          <p:cNvPr id="188" name="Google Shape;188;p25"/>
          <p:cNvSpPr txBox="1"/>
          <p:nvPr/>
        </p:nvSpPr>
        <p:spPr>
          <a:xfrm>
            <a:off x="7301075" y="4295875"/>
            <a:ext cx="1171500" cy="2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Encode Sans Light"/>
                <a:ea typeface="Encode Sans Light"/>
                <a:cs typeface="Encode Sans Light"/>
                <a:sym typeface="Encode Sans Light"/>
              </a:rPr>
              <a:t>Imagen de Géron</a:t>
            </a:r>
            <a:endParaRPr sz="900">
              <a:latin typeface="Encode Sans Light"/>
              <a:ea typeface="Encode Sans Light"/>
              <a:cs typeface="Encode Sans Light"/>
              <a:sym typeface="Encode Sans 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6"/>
          <p:cNvSpPr txBox="1"/>
          <p:nvPr/>
        </p:nvSpPr>
        <p:spPr>
          <a:xfrm>
            <a:off x="176799" y="959775"/>
            <a:ext cx="3762600" cy="278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t>Para entrenar a estos antagonistas, cada paso se divide en dos fases:</a:t>
            </a:r>
            <a:endParaRPr sz="1200"/>
          </a:p>
          <a:p>
            <a:pPr indent="-304800" lvl="0" marL="457200" rtl="0" algn="l">
              <a:spcBef>
                <a:spcPts val="1000"/>
              </a:spcBef>
              <a:spcAft>
                <a:spcPts val="0"/>
              </a:spcAft>
              <a:buSzPts val="1200"/>
              <a:buAutoNum type="arabicPeriod"/>
            </a:pPr>
            <a:r>
              <a:rPr lang="en" sz="1200"/>
              <a:t>Entrenar el </a:t>
            </a:r>
            <a:r>
              <a:rPr b="1" lang="en" sz="1200"/>
              <a:t>discriminador</a:t>
            </a:r>
            <a:r>
              <a:rPr lang="en" sz="1200"/>
              <a:t> con un conjunto de imágenes reales y falsas, con etiquetas 1 y 0, respectivamente. Los pesos del </a:t>
            </a:r>
            <a:r>
              <a:rPr b="1" lang="en" sz="1200"/>
              <a:t>generador</a:t>
            </a:r>
            <a:r>
              <a:rPr lang="en" sz="1200"/>
              <a:t> se mantienen </a:t>
            </a:r>
            <a:r>
              <a:rPr b="1" lang="en" sz="1200"/>
              <a:t>fijos</a:t>
            </a:r>
            <a:r>
              <a:rPr lang="en" sz="1200"/>
              <a:t>.</a:t>
            </a:r>
            <a:endParaRPr sz="1200"/>
          </a:p>
          <a:p>
            <a:pPr indent="-304800" lvl="0" marL="457200" rtl="0" algn="l">
              <a:spcBef>
                <a:spcPts val="1000"/>
              </a:spcBef>
              <a:spcAft>
                <a:spcPts val="0"/>
              </a:spcAft>
              <a:buSzPts val="1200"/>
              <a:buAutoNum type="arabicPeriod"/>
            </a:pPr>
            <a:r>
              <a:rPr lang="en" sz="1200"/>
              <a:t>Entrenar el </a:t>
            </a:r>
            <a:r>
              <a:rPr b="1" lang="en" sz="1200"/>
              <a:t>generador</a:t>
            </a:r>
            <a:r>
              <a:rPr lang="en" sz="1200"/>
              <a:t>. Se genera un nuevo conjunto de imágenes falsas y se pasa al discriminador con la etiqueta 1 para todas. Los pesos del </a:t>
            </a:r>
            <a:r>
              <a:rPr b="1" lang="en" sz="1200"/>
              <a:t>discriminador</a:t>
            </a:r>
            <a:r>
              <a:rPr lang="en" sz="1200"/>
              <a:t> se mantienen </a:t>
            </a:r>
            <a:r>
              <a:rPr b="1" lang="en" sz="1200"/>
              <a:t>fijos</a:t>
            </a:r>
            <a:r>
              <a:rPr lang="en" sz="1200"/>
              <a:t>.</a:t>
            </a:r>
            <a:endParaRPr sz="1200"/>
          </a:p>
          <a:p>
            <a:pPr indent="0" lvl="0" marL="0" rtl="0" algn="l">
              <a:spcBef>
                <a:spcPts val="1000"/>
              </a:spcBef>
              <a:spcAft>
                <a:spcPts val="1000"/>
              </a:spcAft>
              <a:buNone/>
            </a:pPr>
            <a:r>
              <a:t/>
            </a:r>
            <a:endParaRPr sz="1200"/>
          </a:p>
        </p:txBody>
      </p:sp>
      <p:sp>
        <p:nvSpPr>
          <p:cNvPr id="194" name="Google Shape;194;p26"/>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GANs - Estrategia de entrenamiento</a:t>
            </a:r>
            <a:endParaRPr/>
          </a:p>
        </p:txBody>
      </p:sp>
      <p:sp>
        <p:nvSpPr>
          <p:cNvPr id="195" name="Google Shape;195;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96" name="Google Shape;196;p26"/>
          <p:cNvPicPr preferRelativeResize="0"/>
          <p:nvPr/>
        </p:nvPicPr>
        <p:blipFill>
          <a:blip r:embed="rId3">
            <a:alphaModFix/>
          </a:blip>
          <a:stretch>
            <a:fillRect/>
          </a:stretch>
        </p:blipFill>
        <p:spPr>
          <a:xfrm>
            <a:off x="4133900" y="983512"/>
            <a:ext cx="4857698" cy="3153975"/>
          </a:xfrm>
          <a:prstGeom prst="rect">
            <a:avLst/>
          </a:prstGeom>
          <a:noFill/>
          <a:ln>
            <a:noFill/>
          </a:ln>
        </p:spPr>
      </p:pic>
      <p:sp>
        <p:nvSpPr>
          <p:cNvPr id="197" name="Google Shape;197;p26"/>
          <p:cNvSpPr txBox="1"/>
          <p:nvPr/>
        </p:nvSpPr>
        <p:spPr>
          <a:xfrm>
            <a:off x="7301075" y="4295875"/>
            <a:ext cx="1171500" cy="2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Encode Sans Light"/>
                <a:ea typeface="Encode Sans Light"/>
                <a:cs typeface="Encode Sans Light"/>
                <a:sym typeface="Encode Sans Light"/>
              </a:rPr>
              <a:t>Imagen de Géron</a:t>
            </a:r>
            <a:endParaRPr sz="900">
              <a:latin typeface="Encode Sans Light"/>
              <a:ea typeface="Encode Sans Light"/>
              <a:cs typeface="Encode Sans Light"/>
              <a:sym typeface="Encode Sans Light"/>
            </a:endParaRPr>
          </a:p>
        </p:txBody>
      </p:sp>
      <p:sp>
        <p:nvSpPr>
          <p:cNvPr id="198" name="Google Shape;198;p26"/>
          <p:cNvSpPr txBox="1"/>
          <p:nvPr/>
        </p:nvSpPr>
        <p:spPr>
          <a:xfrm>
            <a:off x="558100" y="3668075"/>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000"/>
              </a:spcAft>
              <a:buNone/>
            </a:pPr>
            <a:r>
              <a:rPr b="1" lang="en" sz="1200">
                <a:solidFill>
                  <a:schemeClr val="dk1"/>
                </a:solidFill>
              </a:rPr>
              <a:t>Nota</a:t>
            </a:r>
            <a:r>
              <a:rPr lang="en" sz="1200">
                <a:solidFill>
                  <a:schemeClr val="dk1"/>
                </a:solidFill>
              </a:rPr>
              <a:t>: el generador nunca entrena con imágenes reales; solo intenta vencer al discriminador.</a:t>
            </a:r>
            <a:endParaRPr sz="12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7"/>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GANs - Equilibrio de Nash</a:t>
            </a:r>
            <a:endParaRPr/>
          </a:p>
        </p:txBody>
      </p:sp>
      <p:sp>
        <p:nvSpPr>
          <p:cNvPr id="204" name="Google Shape;204;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5" name="Google Shape;205;p27"/>
          <p:cNvPicPr preferRelativeResize="0"/>
          <p:nvPr/>
        </p:nvPicPr>
        <p:blipFill>
          <a:blip r:embed="rId3">
            <a:alphaModFix/>
          </a:blip>
          <a:stretch>
            <a:fillRect/>
          </a:stretch>
        </p:blipFill>
        <p:spPr>
          <a:xfrm>
            <a:off x="152400" y="2175528"/>
            <a:ext cx="8839204" cy="2395390"/>
          </a:xfrm>
          <a:prstGeom prst="rect">
            <a:avLst/>
          </a:prstGeom>
          <a:noFill/>
          <a:ln>
            <a:noFill/>
          </a:ln>
        </p:spPr>
      </p:pic>
      <p:sp>
        <p:nvSpPr>
          <p:cNvPr id="206" name="Google Shape;206;p27"/>
          <p:cNvSpPr txBox="1"/>
          <p:nvPr/>
        </p:nvSpPr>
        <p:spPr>
          <a:xfrm>
            <a:off x="213450" y="780175"/>
            <a:ext cx="87171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t>En su artículo I. Goodfellow et al. (2014) muestran que:</a:t>
            </a:r>
            <a:endParaRPr sz="1300"/>
          </a:p>
          <a:p>
            <a:pPr indent="-311150" lvl="0" marL="457200" rtl="0" algn="l">
              <a:spcBef>
                <a:spcPts val="0"/>
              </a:spcBef>
              <a:spcAft>
                <a:spcPts val="0"/>
              </a:spcAft>
              <a:buSzPts val="1300"/>
              <a:buChar char="●"/>
            </a:pPr>
            <a:r>
              <a:rPr lang="en" sz="1300"/>
              <a:t>las GANs corresponde a un juego de suma cero entre G y D.</a:t>
            </a:r>
            <a:endParaRPr sz="1300"/>
          </a:p>
          <a:p>
            <a:pPr indent="-311150" lvl="0" marL="457200" rtl="0" algn="l">
              <a:spcBef>
                <a:spcPts val="0"/>
              </a:spcBef>
              <a:spcAft>
                <a:spcPts val="0"/>
              </a:spcAft>
              <a:buSzPts val="1300"/>
              <a:buChar char="●"/>
            </a:pPr>
            <a:r>
              <a:rPr lang="en" sz="1300"/>
              <a:t>el único equilibrio de Nash en este caso (es decir, la situación en la que ninguno de los jugadores prefiere cambiar su estrategia) es:</a:t>
            </a:r>
            <a:endParaRPr sz="1300"/>
          </a:p>
          <a:p>
            <a:pPr indent="-311150" lvl="1" marL="914400" rtl="0" algn="l">
              <a:spcBef>
                <a:spcPts val="0"/>
              </a:spcBef>
              <a:spcAft>
                <a:spcPts val="0"/>
              </a:spcAft>
              <a:buSzPts val="1300"/>
              <a:buChar char="○"/>
            </a:pPr>
            <a:r>
              <a:rPr lang="en" sz="1300"/>
              <a:t>G recupera la distribución de los datos de entrenamiento.</a:t>
            </a:r>
            <a:endParaRPr sz="1300"/>
          </a:p>
          <a:p>
            <a:pPr indent="-311150" lvl="1" marL="914400" rtl="0" algn="l">
              <a:spcBef>
                <a:spcPts val="0"/>
              </a:spcBef>
              <a:spcAft>
                <a:spcPts val="0"/>
              </a:spcAft>
              <a:buSzPts val="1300"/>
              <a:buChar char="○"/>
            </a:pPr>
            <a:r>
              <a:rPr lang="en" sz="1300"/>
              <a:t>D establece 1/2 en todas partes.</a:t>
            </a:r>
            <a:endParaRPr sz="13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8"/>
          <p:cNvSpPr txBox="1"/>
          <p:nvPr/>
        </p:nvSpPr>
        <p:spPr>
          <a:xfrm>
            <a:off x="348464" y="807375"/>
            <a:ext cx="3762600" cy="191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t>Mode collapse. </a:t>
            </a:r>
            <a:r>
              <a:rPr lang="en" sz="1200"/>
              <a:t>O la pérdida de diversidad.</a:t>
            </a:r>
            <a:endParaRPr sz="1200"/>
          </a:p>
          <a:p>
            <a:pPr indent="0" lvl="0" marL="0" rtl="0" algn="l">
              <a:spcBef>
                <a:spcPts val="1000"/>
              </a:spcBef>
              <a:spcAft>
                <a:spcPts val="0"/>
              </a:spcAft>
              <a:buNone/>
            </a:pPr>
            <a:r>
              <a:rPr lang="en" sz="1200"/>
              <a:t>El generador se vuelve muy bueno produciendo un tipo de datos (zapatos, por ejemplo). Hasta que el discriminador se pone al día, y G cambia a un nuevo conjunto de objetos y olvida lo que sabe sobre los zapatos.</a:t>
            </a:r>
            <a:endParaRPr sz="1200"/>
          </a:p>
          <a:p>
            <a:pPr indent="0" lvl="0" marL="0" rtl="0" algn="l">
              <a:spcBef>
                <a:spcPts val="1000"/>
              </a:spcBef>
              <a:spcAft>
                <a:spcPts val="1000"/>
              </a:spcAft>
              <a:buNone/>
            </a:pPr>
            <a:r>
              <a:rPr b="1" lang="en" sz="1200"/>
              <a:t>Oscilaciones e inestabilidades</a:t>
            </a:r>
            <a:r>
              <a:rPr lang="en" sz="1200"/>
              <a:t> en los pesos de la red.</a:t>
            </a:r>
            <a:endParaRPr sz="1200"/>
          </a:p>
        </p:txBody>
      </p:sp>
      <p:sp>
        <p:nvSpPr>
          <p:cNvPr id="212" name="Google Shape;212;p28"/>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GANs - Problemas de entrenamiento</a:t>
            </a:r>
            <a:endParaRPr/>
          </a:p>
        </p:txBody>
      </p:sp>
      <p:sp>
        <p:nvSpPr>
          <p:cNvPr id="213" name="Google Shape;213;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14" name="Google Shape;214;p28"/>
          <p:cNvPicPr preferRelativeResize="0"/>
          <p:nvPr/>
        </p:nvPicPr>
        <p:blipFill>
          <a:blip r:embed="rId3">
            <a:alphaModFix/>
          </a:blip>
          <a:stretch>
            <a:fillRect/>
          </a:stretch>
        </p:blipFill>
        <p:spPr>
          <a:xfrm>
            <a:off x="4133900" y="983512"/>
            <a:ext cx="4857698" cy="3153975"/>
          </a:xfrm>
          <a:prstGeom prst="rect">
            <a:avLst/>
          </a:prstGeom>
          <a:noFill/>
          <a:ln>
            <a:noFill/>
          </a:ln>
        </p:spPr>
      </p:pic>
      <p:sp>
        <p:nvSpPr>
          <p:cNvPr id="215" name="Google Shape;215;p28"/>
          <p:cNvSpPr txBox="1"/>
          <p:nvPr/>
        </p:nvSpPr>
        <p:spPr>
          <a:xfrm>
            <a:off x="7301075" y="4295875"/>
            <a:ext cx="1171500" cy="2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Encode Sans Light"/>
                <a:ea typeface="Encode Sans Light"/>
                <a:cs typeface="Encode Sans Light"/>
                <a:sym typeface="Encode Sans Light"/>
              </a:rPr>
              <a:t>Imagen de Géron</a:t>
            </a:r>
            <a:endParaRPr sz="900">
              <a:latin typeface="Encode Sans Light"/>
              <a:ea typeface="Encode Sans Light"/>
              <a:cs typeface="Encode Sans Light"/>
              <a:sym typeface="Encode Sans Light"/>
            </a:endParaRPr>
          </a:p>
        </p:txBody>
      </p:sp>
      <p:sp>
        <p:nvSpPr>
          <p:cNvPr id="216" name="Google Shape;216;p28"/>
          <p:cNvSpPr txBox="1"/>
          <p:nvPr/>
        </p:nvSpPr>
        <p:spPr>
          <a:xfrm>
            <a:off x="311700" y="2660357"/>
            <a:ext cx="3762600" cy="217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t>Soluciones</a:t>
            </a:r>
            <a:endParaRPr b="1" sz="1200"/>
          </a:p>
          <a:p>
            <a:pPr indent="-304800" lvl="0" marL="457200" rtl="0" algn="l">
              <a:spcBef>
                <a:spcPts val="1000"/>
              </a:spcBef>
              <a:spcAft>
                <a:spcPts val="0"/>
              </a:spcAft>
              <a:buSzPts val="1200"/>
              <a:buChar char="●"/>
            </a:pPr>
            <a:r>
              <a:rPr lang="en" sz="1200"/>
              <a:t>funciones de costes específicas.</a:t>
            </a:r>
            <a:endParaRPr sz="1200"/>
          </a:p>
          <a:p>
            <a:pPr indent="-304800" lvl="0" marL="457200" rtl="0" algn="l">
              <a:spcBef>
                <a:spcPts val="1000"/>
              </a:spcBef>
              <a:spcAft>
                <a:spcPts val="0"/>
              </a:spcAft>
              <a:buSzPts val="1200"/>
              <a:buChar char="●"/>
            </a:pPr>
            <a:r>
              <a:rPr i="1" lang="en" sz="1200"/>
              <a:t>Experience replay</a:t>
            </a:r>
            <a:r>
              <a:rPr lang="en" sz="1200"/>
              <a:t>. Conservar las imágenes antiguas de G en lugar de utilizar un lote completamente nuevo para entrenar a D.</a:t>
            </a:r>
            <a:endParaRPr sz="1200"/>
          </a:p>
          <a:p>
            <a:pPr indent="-304800" lvl="0" marL="457200" rtl="0" algn="l">
              <a:spcBef>
                <a:spcPts val="1000"/>
              </a:spcBef>
              <a:spcAft>
                <a:spcPts val="0"/>
              </a:spcAft>
              <a:buSzPts val="1200"/>
              <a:buChar char="●"/>
            </a:pPr>
            <a:r>
              <a:rPr i="1" lang="en" sz="1200"/>
              <a:t>Mini-batch discrimination</a:t>
            </a:r>
            <a:r>
              <a:rPr lang="en" sz="1200"/>
              <a:t>. Lotes penalizados baja diversidad.</a:t>
            </a:r>
            <a:endParaRPr sz="1200"/>
          </a:p>
          <a:p>
            <a:pPr indent="0" lvl="0" marL="0" rtl="0" algn="l">
              <a:spcBef>
                <a:spcPts val="1000"/>
              </a:spcBef>
              <a:spcAft>
                <a:spcPts val="1000"/>
              </a:spcAft>
              <a:buNone/>
            </a:pPr>
            <a:r>
              <a:t/>
            </a:r>
            <a:endParaRPr b="1" sz="1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9"/>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Deep Convolutional GANs</a:t>
            </a:r>
            <a:endParaRPr/>
          </a:p>
        </p:txBody>
      </p:sp>
      <p:sp>
        <p:nvSpPr>
          <p:cNvPr id="222" name="Google Shape;222;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23" name="Google Shape;223;p29"/>
          <p:cNvPicPr preferRelativeResize="0"/>
          <p:nvPr/>
        </p:nvPicPr>
        <p:blipFill>
          <a:blip r:embed="rId3">
            <a:alphaModFix/>
          </a:blip>
          <a:stretch>
            <a:fillRect/>
          </a:stretch>
        </p:blipFill>
        <p:spPr>
          <a:xfrm>
            <a:off x="1001450" y="835771"/>
            <a:ext cx="7166501" cy="3797250"/>
          </a:xfrm>
          <a:prstGeom prst="rect">
            <a:avLst/>
          </a:prstGeom>
          <a:noFill/>
          <a:ln>
            <a:noFill/>
          </a:ln>
        </p:spPr>
      </p:pic>
      <p:pic>
        <p:nvPicPr>
          <p:cNvPr id="224" name="Google Shape;224;p29"/>
          <p:cNvPicPr preferRelativeResize="0"/>
          <p:nvPr/>
        </p:nvPicPr>
        <p:blipFill rotWithShape="1">
          <a:blip r:embed="rId4">
            <a:alphaModFix/>
          </a:blip>
          <a:srcRect b="5767" l="0" r="0" t="0"/>
          <a:stretch/>
        </p:blipFill>
        <p:spPr>
          <a:xfrm>
            <a:off x="5281775" y="76600"/>
            <a:ext cx="3550527" cy="17727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0"/>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Notebook</a:t>
            </a:r>
            <a:endParaRPr/>
          </a:p>
        </p:txBody>
      </p:sp>
      <p:sp>
        <p:nvSpPr>
          <p:cNvPr id="230" name="Google Shape;230;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31" name="Google Shape;231;p30"/>
          <p:cNvSpPr txBox="1"/>
          <p:nvPr>
            <p:ph idx="1" type="body"/>
          </p:nvPr>
        </p:nvSpPr>
        <p:spPr>
          <a:xfrm>
            <a:off x="311700" y="834038"/>
            <a:ext cx="8520600" cy="37347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t/>
            </a:r>
            <a:endParaRPr sz="2400">
              <a:solidFill>
                <a:srgbClr val="000000"/>
              </a:solidFill>
              <a:latin typeface="Saira Light"/>
              <a:ea typeface="Saira Light"/>
              <a:cs typeface="Saira Light"/>
              <a:sym typeface="Saira Light"/>
            </a:endParaRPr>
          </a:p>
          <a:p>
            <a:pPr indent="0" lvl="0" marL="0" rtl="0" algn="l">
              <a:lnSpc>
                <a:spcPct val="80000"/>
              </a:lnSpc>
              <a:spcBef>
                <a:spcPts val="0"/>
              </a:spcBef>
              <a:spcAft>
                <a:spcPts val="0"/>
              </a:spcAft>
              <a:buClr>
                <a:srgbClr val="000000"/>
              </a:buClr>
              <a:buSzPts val="2400"/>
              <a:buFont typeface="Saira Light"/>
              <a:buNone/>
            </a:pPr>
            <a:r>
              <a:rPr lang="en" sz="2400">
                <a:solidFill>
                  <a:srgbClr val="000000"/>
                </a:solidFill>
                <a:latin typeface="Saira Light"/>
                <a:ea typeface="Saira Light"/>
                <a:cs typeface="Saira Light"/>
                <a:sym typeface="Saira Light"/>
              </a:rPr>
              <a:t>Vamos al notebook!</a:t>
            </a:r>
            <a:endParaRPr sz="500">
              <a:solidFill>
                <a:srgbClr val="000000"/>
              </a:solidFill>
              <a:latin typeface="Arial"/>
              <a:ea typeface="Arial"/>
              <a:cs typeface="Arial"/>
              <a:sym typeface="Arial"/>
            </a:endParaRPr>
          </a:p>
          <a:p>
            <a:pPr indent="0" lvl="0" marL="0" rtl="0" algn="l">
              <a:lnSpc>
                <a:spcPct val="80000"/>
              </a:lnSpc>
              <a:spcBef>
                <a:spcPts val="0"/>
              </a:spcBef>
              <a:spcAft>
                <a:spcPts val="0"/>
              </a:spcAft>
              <a:buClr>
                <a:srgbClr val="000000"/>
              </a:buClr>
              <a:buSzPts val="2400"/>
              <a:buFont typeface="Saira Light"/>
              <a:buNone/>
            </a:pPr>
            <a:r>
              <a:t/>
            </a:r>
            <a:endParaRPr sz="2400">
              <a:solidFill>
                <a:srgbClr val="000000"/>
              </a:solidFill>
              <a:latin typeface="Saira Light"/>
              <a:ea typeface="Saira Light"/>
              <a:cs typeface="Saira Light"/>
              <a:sym typeface="Saira Light"/>
            </a:endParaRPr>
          </a:p>
          <a:p>
            <a:pPr indent="0" lvl="0" marL="0" rtl="0" algn="l">
              <a:lnSpc>
                <a:spcPct val="80000"/>
              </a:lnSpc>
              <a:spcBef>
                <a:spcPts val="0"/>
              </a:spcBef>
              <a:spcAft>
                <a:spcPts val="0"/>
              </a:spcAft>
              <a:buClr>
                <a:srgbClr val="000000"/>
              </a:buClr>
              <a:buSzPts val="2400"/>
              <a:buFont typeface="Courier New"/>
              <a:buNone/>
            </a:pPr>
            <a:r>
              <a:rPr b="1" lang="en" sz="2400">
                <a:solidFill>
                  <a:srgbClr val="000000"/>
                </a:solidFill>
                <a:latin typeface="Courier New"/>
                <a:ea typeface="Courier New"/>
                <a:cs typeface="Courier New"/>
                <a:sym typeface="Courier New"/>
              </a:rPr>
              <a:t>Notebook_Semana_9_GAN.ipynb</a:t>
            </a:r>
            <a:endParaRPr sz="5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1"/>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Deep Convolutional GANs</a:t>
            </a:r>
            <a:endParaRPr/>
          </a:p>
        </p:txBody>
      </p:sp>
      <p:sp>
        <p:nvSpPr>
          <p:cNvPr id="237" name="Google Shape;237;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38" name="Google Shape;238;p31"/>
          <p:cNvPicPr preferRelativeResize="0"/>
          <p:nvPr/>
        </p:nvPicPr>
        <p:blipFill>
          <a:blip r:embed="rId3">
            <a:alphaModFix/>
          </a:blip>
          <a:stretch>
            <a:fillRect/>
          </a:stretch>
        </p:blipFill>
        <p:spPr>
          <a:xfrm>
            <a:off x="152400" y="689200"/>
            <a:ext cx="8764472" cy="382161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2"/>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Deep Convolutional GANs</a:t>
            </a:r>
            <a:endParaRPr/>
          </a:p>
        </p:txBody>
      </p:sp>
      <p:sp>
        <p:nvSpPr>
          <p:cNvPr id="244" name="Google Shape;244;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descr="Final result video of our paper, published at ICLR 2018. We strongly recommend viewing at maximum quality (1080p @ 60).&#10;&#10;Authors:&#10;Tero Karras (NVIDIA)&#10;Timo Aila (NVIDIA)&#10;Samuli Laine (NVIDIA)&#10;Jaakko Lehtinen (NVIDIA and Aalto University)&#10;&#10;For business inquiries, please contact researchinquiries@nvidia.com&#10;For press and other inquiries, please contact Hector Marinez at hmarinez@nvidia.com&#10;&#10;Links:&#10;http://arxiv.org/abs/1710.10196&#10;https://github.com/tkarras/progressive_growing_of_gans&#10;&#10;Abstract:&#10;We describe a new training methodology for generative adversarial networks. The key idea is to grow both the generator and discriminator progressively: starting from a low resolution, we add new layers that model increasingly fine details as training progresses. This both speeds the training up and greatly stabilizes it, allowing us to produce images of unprecedented quality, e.g., CelebA images at 1024². We also propose a simple way to increase the variation in generated images, and achieve a record inception score of 8.80 in unsupervised CIFAR10. Additionally, we describe several implementation details that are important for discouraging unhealthy competition between the generator and discriminator. Finally, we suggest a new metric for evaluating GAN results, both in terms of image quality and variation. As an additional contribution, we construct a higher-quality version of the CelebA dataset." id="245" name="Google Shape;245;p32" title="Progressive Growing of GANs for Improved Quality, Stability, and Variation">
            <a:hlinkClick r:id="rId3"/>
          </p:cNvPr>
          <p:cNvPicPr preferRelativeResize="0"/>
          <p:nvPr/>
        </p:nvPicPr>
        <p:blipFill>
          <a:blip r:embed="rId4">
            <a:alphaModFix/>
          </a:blip>
          <a:stretch>
            <a:fillRect/>
          </a:stretch>
        </p:blipFill>
        <p:spPr>
          <a:xfrm>
            <a:off x="1168338" y="698275"/>
            <a:ext cx="6807325" cy="38291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3"/>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StyleGANs</a:t>
            </a:r>
            <a:endParaRPr/>
          </a:p>
        </p:txBody>
      </p:sp>
      <p:sp>
        <p:nvSpPr>
          <p:cNvPr id="251" name="Google Shape;251;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52" name="Google Shape;252;p33"/>
          <p:cNvPicPr preferRelativeResize="0"/>
          <p:nvPr/>
        </p:nvPicPr>
        <p:blipFill>
          <a:blip r:embed="rId3">
            <a:alphaModFix/>
          </a:blip>
          <a:stretch>
            <a:fillRect/>
          </a:stretch>
        </p:blipFill>
        <p:spPr>
          <a:xfrm>
            <a:off x="879780" y="689200"/>
            <a:ext cx="6751181" cy="4301900"/>
          </a:xfrm>
          <a:prstGeom prst="rect">
            <a:avLst/>
          </a:prstGeom>
          <a:noFill/>
          <a:ln>
            <a:noFill/>
          </a:ln>
        </p:spPr>
      </p:pic>
      <p:sp>
        <p:nvSpPr>
          <p:cNvPr id="253" name="Google Shape;253;p33"/>
          <p:cNvSpPr txBox="1"/>
          <p:nvPr/>
        </p:nvSpPr>
        <p:spPr>
          <a:xfrm>
            <a:off x="674550" y="2098600"/>
            <a:ext cx="2066400" cy="1693200"/>
          </a:xfrm>
          <a:prstGeom prst="rect">
            <a:avLst/>
          </a:prstGeom>
          <a:solidFill>
            <a:srgbClr val="93C47D"/>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 styles</a:t>
            </a:r>
            <a:br>
              <a:rPr lang="en"/>
            </a:br>
            <a:br>
              <a:rPr lang="en"/>
            </a:br>
            <a:r>
              <a:rPr lang="en"/>
              <a:t>B: noise added to the output of convolutional layers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style mixing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idx="1" type="subTitle"/>
          </p:nvPr>
        </p:nvSpPr>
        <p:spPr>
          <a:xfrm>
            <a:off x="353725" y="3257475"/>
            <a:ext cx="8520600" cy="1272600"/>
          </a:xfrm>
          <a:prstGeom prst="rect">
            <a:avLst/>
          </a:prstGeom>
        </p:spPr>
        <p:txBody>
          <a:bodyPr anchorCtr="0" anchor="t" bIns="91425" lIns="91425" spcFirstLastPara="1" rIns="91425" wrap="square" tIns="91425">
            <a:normAutofit/>
          </a:bodyPr>
          <a:lstStyle/>
          <a:p>
            <a:pPr indent="0" lvl="0" marL="0" rtl="0" algn="ctr">
              <a:lnSpc>
                <a:spcPct val="80000"/>
              </a:lnSpc>
              <a:spcBef>
                <a:spcPts val="0"/>
              </a:spcBef>
              <a:spcAft>
                <a:spcPts val="0"/>
              </a:spcAft>
              <a:buSzPts val="852"/>
              <a:buNone/>
            </a:pPr>
            <a:r>
              <a:rPr lang="en" sz="1970"/>
              <a:t>Semana </a:t>
            </a:r>
            <a:r>
              <a:rPr lang="en" sz="1970"/>
              <a:t>9</a:t>
            </a:r>
            <a:r>
              <a:rPr lang="en" sz="1970"/>
              <a:t>.</a:t>
            </a:r>
            <a:br>
              <a:rPr lang="en" sz="1970"/>
            </a:br>
            <a:r>
              <a:rPr lang="en" sz="1970"/>
              <a:t>Autoencoders Variacionales</a:t>
            </a:r>
            <a:br>
              <a:rPr lang="en" sz="1970"/>
            </a:br>
            <a:r>
              <a:rPr lang="en" sz="1970"/>
              <a:t>Redes Antagónicas Generativas</a:t>
            </a:r>
            <a:endParaRPr sz="1970"/>
          </a:p>
          <a:p>
            <a:pPr indent="0" lvl="0" marL="0" rtl="0" algn="ctr">
              <a:lnSpc>
                <a:spcPct val="80000"/>
              </a:lnSpc>
              <a:spcBef>
                <a:spcPts val="0"/>
              </a:spcBef>
              <a:spcAft>
                <a:spcPts val="0"/>
              </a:spcAft>
              <a:buSzPts val="852"/>
              <a:buNone/>
            </a:pPr>
            <a:r>
              <a:t/>
            </a:r>
            <a:endParaRPr sz="1970"/>
          </a:p>
        </p:txBody>
      </p:sp>
      <p:sp>
        <p:nvSpPr>
          <p:cNvPr id="87" name="Google Shape;87;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88" name="Google Shape;88;p16"/>
          <p:cNvSpPr txBox="1"/>
          <p:nvPr>
            <p:ph type="ctrTitle"/>
          </p:nvPr>
        </p:nvSpPr>
        <p:spPr>
          <a:xfrm>
            <a:off x="311700" y="2090425"/>
            <a:ext cx="8520600" cy="1011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Módulo 3</a:t>
            </a:r>
            <a:br>
              <a:rPr lang="en"/>
            </a:br>
            <a:r>
              <a:rPr lang="en"/>
              <a:t>Aprendizaje Automático</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4"/>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Transferencia de estilos</a:t>
            </a:r>
            <a:endParaRPr/>
          </a:p>
        </p:txBody>
      </p:sp>
      <p:sp>
        <p:nvSpPr>
          <p:cNvPr id="259" name="Google Shape;259;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60" name="Google Shape;260;p34"/>
          <p:cNvPicPr preferRelativeResize="0"/>
          <p:nvPr/>
        </p:nvPicPr>
        <p:blipFill rotWithShape="1">
          <a:blip r:embed="rId3">
            <a:alphaModFix/>
          </a:blip>
          <a:srcRect b="83415" l="0" r="0" t="0"/>
          <a:stretch/>
        </p:blipFill>
        <p:spPr>
          <a:xfrm>
            <a:off x="879775" y="602293"/>
            <a:ext cx="6751176" cy="713450"/>
          </a:xfrm>
          <a:prstGeom prst="rect">
            <a:avLst/>
          </a:prstGeom>
          <a:noFill/>
          <a:ln>
            <a:noFill/>
          </a:ln>
        </p:spPr>
      </p:pic>
      <p:pic>
        <p:nvPicPr>
          <p:cNvPr id="261" name="Google Shape;261;p34"/>
          <p:cNvPicPr preferRelativeResize="0"/>
          <p:nvPr/>
        </p:nvPicPr>
        <p:blipFill rotWithShape="1">
          <a:blip r:embed="rId4">
            <a:alphaModFix/>
          </a:blip>
          <a:srcRect b="42112" l="0" r="0" t="2960"/>
          <a:stretch/>
        </p:blipFill>
        <p:spPr>
          <a:xfrm>
            <a:off x="2040988" y="1315757"/>
            <a:ext cx="5062024" cy="328565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5"/>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Transferencia de estilos</a:t>
            </a:r>
            <a:endParaRPr/>
          </a:p>
        </p:txBody>
      </p:sp>
      <p:sp>
        <p:nvSpPr>
          <p:cNvPr id="267" name="Google Shape;267;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68" name="Google Shape;268;p35"/>
          <p:cNvPicPr preferRelativeResize="0"/>
          <p:nvPr/>
        </p:nvPicPr>
        <p:blipFill rotWithShape="1">
          <a:blip r:embed="rId3">
            <a:alphaModFix/>
          </a:blip>
          <a:srcRect b="83415" l="0" r="0" t="0"/>
          <a:stretch/>
        </p:blipFill>
        <p:spPr>
          <a:xfrm>
            <a:off x="879775" y="602293"/>
            <a:ext cx="6751176" cy="713450"/>
          </a:xfrm>
          <a:prstGeom prst="rect">
            <a:avLst/>
          </a:prstGeom>
          <a:noFill/>
          <a:ln>
            <a:noFill/>
          </a:ln>
        </p:spPr>
      </p:pic>
      <p:pic>
        <p:nvPicPr>
          <p:cNvPr id="269" name="Google Shape;269;p35"/>
          <p:cNvPicPr preferRelativeResize="0"/>
          <p:nvPr/>
        </p:nvPicPr>
        <p:blipFill rotWithShape="1">
          <a:blip r:embed="rId4">
            <a:alphaModFix/>
          </a:blip>
          <a:srcRect b="42112" l="0" r="0" t="2960"/>
          <a:stretch/>
        </p:blipFill>
        <p:spPr>
          <a:xfrm>
            <a:off x="2040988" y="1315757"/>
            <a:ext cx="5062024" cy="3285652"/>
          </a:xfrm>
          <a:prstGeom prst="rect">
            <a:avLst/>
          </a:prstGeom>
          <a:noFill/>
          <a:ln>
            <a:noFill/>
          </a:ln>
        </p:spPr>
      </p:pic>
      <p:pic>
        <p:nvPicPr>
          <p:cNvPr id="270" name="Google Shape;270;p35"/>
          <p:cNvPicPr preferRelativeResize="0"/>
          <p:nvPr/>
        </p:nvPicPr>
        <p:blipFill rotWithShape="1">
          <a:blip r:embed="rId4">
            <a:alphaModFix/>
          </a:blip>
          <a:srcRect b="0" l="0" r="0" t="58097"/>
          <a:stretch/>
        </p:blipFill>
        <p:spPr>
          <a:xfrm>
            <a:off x="2055883" y="2218044"/>
            <a:ext cx="5062002" cy="25065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6"/>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Transferencia de estilos</a:t>
            </a:r>
            <a:endParaRPr/>
          </a:p>
        </p:txBody>
      </p:sp>
      <p:sp>
        <p:nvSpPr>
          <p:cNvPr id="276" name="Google Shape;276;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77" name="Google Shape;277;p36"/>
          <p:cNvPicPr preferRelativeResize="0"/>
          <p:nvPr/>
        </p:nvPicPr>
        <p:blipFill rotWithShape="1">
          <a:blip r:embed="rId3">
            <a:alphaModFix/>
          </a:blip>
          <a:srcRect b="83415" l="0" r="0" t="0"/>
          <a:stretch/>
        </p:blipFill>
        <p:spPr>
          <a:xfrm>
            <a:off x="879775" y="602293"/>
            <a:ext cx="6751176" cy="713450"/>
          </a:xfrm>
          <a:prstGeom prst="rect">
            <a:avLst/>
          </a:prstGeom>
          <a:noFill/>
          <a:ln>
            <a:noFill/>
          </a:ln>
        </p:spPr>
      </p:pic>
      <p:sp>
        <p:nvSpPr>
          <p:cNvPr id="278" name="Google Shape;278;p36"/>
          <p:cNvSpPr txBox="1"/>
          <p:nvPr/>
        </p:nvSpPr>
        <p:spPr>
          <a:xfrm>
            <a:off x="3072000" y="1293087"/>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https://thispersondoesnotexist.com/</a:t>
            </a:r>
            <a:endParaRPr/>
          </a:p>
        </p:txBody>
      </p:sp>
      <p:pic>
        <p:nvPicPr>
          <p:cNvPr id="279" name="Google Shape;279;p36"/>
          <p:cNvPicPr preferRelativeResize="0"/>
          <p:nvPr/>
        </p:nvPicPr>
        <p:blipFill>
          <a:blip r:embed="rId4">
            <a:alphaModFix/>
          </a:blip>
          <a:stretch>
            <a:fillRect/>
          </a:stretch>
        </p:blipFill>
        <p:spPr>
          <a:xfrm>
            <a:off x="1696025" y="1693275"/>
            <a:ext cx="5751936" cy="28703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Contenidos del módulo</a:t>
            </a:r>
            <a:endParaRPr/>
          </a:p>
        </p:txBody>
      </p:sp>
      <p:sp>
        <p:nvSpPr>
          <p:cNvPr id="94" name="Google Shape;94;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95" name="Google Shape;95;p17"/>
          <p:cNvPicPr preferRelativeResize="0"/>
          <p:nvPr/>
        </p:nvPicPr>
        <p:blipFill>
          <a:blip r:embed="rId3">
            <a:alphaModFix/>
          </a:blip>
          <a:stretch>
            <a:fillRect/>
          </a:stretch>
        </p:blipFill>
        <p:spPr>
          <a:xfrm>
            <a:off x="355825" y="1144300"/>
            <a:ext cx="4069752" cy="2854900"/>
          </a:xfrm>
          <a:prstGeom prst="rect">
            <a:avLst/>
          </a:prstGeom>
          <a:noFill/>
          <a:ln>
            <a:noFill/>
          </a:ln>
        </p:spPr>
      </p:pic>
      <p:pic>
        <p:nvPicPr>
          <p:cNvPr id="96" name="Google Shape;96;p17"/>
          <p:cNvPicPr preferRelativeResize="0"/>
          <p:nvPr/>
        </p:nvPicPr>
        <p:blipFill>
          <a:blip r:embed="rId4">
            <a:alphaModFix/>
          </a:blip>
          <a:stretch>
            <a:fillRect/>
          </a:stretch>
        </p:blipFill>
        <p:spPr>
          <a:xfrm>
            <a:off x="4877777" y="684300"/>
            <a:ext cx="3742083" cy="3831417"/>
          </a:xfrm>
          <a:prstGeom prst="rect">
            <a:avLst/>
          </a:prstGeom>
          <a:noFill/>
          <a:ln>
            <a:noFill/>
          </a:ln>
        </p:spPr>
      </p:pic>
      <p:sp>
        <p:nvSpPr>
          <p:cNvPr id="97" name="Google Shape;97;p17"/>
          <p:cNvSpPr/>
          <p:nvPr/>
        </p:nvSpPr>
        <p:spPr>
          <a:xfrm>
            <a:off x="4665450" y="1987350"/>
            <a:ext cx="3807000" cy="847200"/>
          </a:xfrm>
          <a:prstGeom prst="ellipse">
            <a:avLst/>
          </a:prstGeom>
          <a:noFill/>
          <a:ln cap="flat" cmpd="sng" w="88900">
            <a:solidFill>
              <a:srgbClr val="F3DB8E"/>
            </a:solidFill>
            <a:prstDash val="solid"/>
            <a:miter lim="400000"/>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
        <p:nvSpPr>
          <p:cNvPr id="98" name="Google Shape;98;p17"/>
          <p:cNvSpPr/>
          <p:nvPr/>
        </p:nvSpPr>
        <p:spPr>
          <a:xfrm>
            <a:off x="4812850" y="3420150"/>
            <a:ext cx="3807000" cy="847200"/>
          </a:xfrm>
          <a:prstGeom prst="ellipse">
            <a:avLst/>
          </a:prstGeom>
          <a:noFill/>
          <a:ln cap="flat" cmpd="sng" w="88900">
            <a:solidFill>
              <a:srgbClr val="F3DB8E"/>
            </a:solidFill>
            <a:prstDash val="solid"/>
            <a:miter lim="400000"/>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500"/>
              <a:buFont typeface="Arial"/>
              <a:buNone/>
            </a:pPr>
            <a:r>
              <a:t/>
            </a:r>
            <a:endParaRPr b="0" i="0" sz="5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Autoencoders</a:t>
            </a:r>
            <a:endParaRPr/>
          </a:p>
        </p:txBody>
      </p:sp>
      <p:sp>
        <p:nvSpPr>
          <p:cNvPr id="104" name="Google Shape;104;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05" name="Google Shape;105;p18"/>
          <p:cNvPicPr preferRelativeResize="0"/>
          <p:nvPr/>
        </p:nvPicPr>
        <p:blipFill>
          <a:blip r:embed="rId3">
            <a:alphaModFix/>
          </a:blip>
          <a:stretch>
            <a:fillRect/>
          </a:stretch>
        </p:blipFill>
        <p:spPr>
          <a:xfrm>
            <a:off x="218200" y="1097100"/>
            <a:ext cx="8707599" cy="31809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9"/>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Autoencoders variacionales</a:t>
            </a:r>
            <a:endParaRPr/>
          </a:p>
        </p:txBody>
      </p:sp>
      <p:sp>
        <p:nvSpPr>
          <p:cNvPr id="111" name="Google Shape;111;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12" name="Google Shape;112;p19"/>
          <p:cNvPicPr preferRelativeResize="0"/>
          <p:nvPr/>
        </p:nvPicPr>
        <p:blipFill>
          <a:blip r:embed="rId3">
            <a:alphaModFix/>
          </a:blip>
          <a:stretch>
            <a:fillRect/>
          </a:stretch>
        </p:blipFill>
        <p:spPr>
          <a:xfrm>
            <a:off x="219456" y="1097280"/>
            <a:ext cx="8705091" cy="318211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Autoencoders variacionales</a:t>
            </a:r>
            <a:endParaRPr/>
          </a:p>
        </p:txBody>
      </p:sp>
      <p:sp>
        <p:nvSpPr>
          <p:cNvPr id="118" name="Google Shape;118;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19" name="Google Shape;119;p20"/>
          <p:cNvPicPr preferRelativeResize="0"/>
          <p:nvPr/>
        </p:nvPicPr>
        <p:blipFill>
          <a:blip r:embed="rId3">
            <a:alphaModFix/>
          </a:blip>
          <a:stretch>
            <a:fillRect/>
          </a:stretch>
        </p:blipFill>
        <p:spPr>
          <a:xfrm>
            <a:off x="2196262" y="651513"/>
            <a:ext cx="4751476" cy="3840475"/>
          </a:xfrm>
          <a:prstGeom prst="rect">
            <a:avLst/>
          </a:prstGeom>
          <a:noFill/>
          <a:ln>
            <a:noFill/>
          </a:ln>
        </p:spPr>
      </p:pic>
      <p:sp>
        <p:nvSpPr>
          <p:cNvPr id="120" name="Google Shape;120;p20"/>
          <p:cNvSpPr txBox="1"/>
          <p:nvPr/>
        </p:nvSpPr>
        <p:spPr>
          <a:xfrm>
            <a:off x="7301075" y="4295875"/>
            <a:ext cx="1171500" cy="24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Encode Sans Light"/>
                <a:ea typeface="Encode Sans Light"/>
                <a:cs typeface="Encode Sans Light"/>
                <a:sym typeface="Encode Sans Light"/>
              </a:rPr>
              <a:t>Imagen de Géron</a:t>
            </a:r>
            <a:endParaRPr sz="900">
              <a:latin typeface="Encode Sans Light"/>
              <a:ea typeface="Encode Sans Light"/>
              <a:cs typeface="Encode Sans Light"/>
              <a:sym typeface="Encode Sans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Autoencoders variacionales</a:t>
            </a:r>
            <a:endParaRPr/>
          </a:p>
        </p:txBody>
      </p:sp>
      <p:sp>
        <p:nvSpPr>
          <p:cNvPr id="126" name="Google Shape;12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27" name="Google Shape;127;p21"/>
          <p:cNvSpPr txBox="1"/>
          <p:nvPr/>
        </p:nvSpPr>
        <p:spPr>
          <a:xfrm>
            <a:off x="311700" y="1363500"/>
            <a:ext cx="4081500" cy="2416500"/>
          </a:xfrm>
          <a:prstGeom prst="rect">
            <a:avLst/>
          </a:prstGeom>
          <a:noFill/>
          <a:ln>
            <a:noFill/>
          </a:ln>
        </p:spPr>
        <p:txBody>
          <a:bodyPr anchorCtr="0" anchor="t" bIns="0" lIns="0" spcFirstLastPara="1" rIns="0" wrap="square" tIns="0">
            <a:spAutoFit/>
          </a:bodyPr>
          <a:lstStyle/>
          <a:p>
            <a:pPr indent="-336550" lvl="0" marL="457200" marR="0" rtl="0" algn="l">
              <a:lnSpc>
                <a:spcPct val="100000"/>
              </a:lnSpc>
              <a:spcBef>
                <a:spcPts val="0"/>
              </a:spcBef>
              <a:spcAft>
                <a:spcPts val="0"/>
              </a:spcAft>
              <a:buClr>
                <a:srgbClr val="212121"/>
              </a:buClr>
              <a:buSzPts val="1700"/>
              <a:buFont typeface="Helvetica Neue"/>
              <a:buChar char="●"/>
            </a:pPr>
            <a:r>
              <a:rPr lang="en" sz="1700">
                <a:solidFill>
                  <a:srgbClr val="212121"/>
                </a:solidFill>
                <a:latin typeface="Helvetica Neue"/>
                <a:ea typeface="Helvetica Neue"/>
                <a:cs typeface="Helvetica Neue"/>
                <a:sym typeface="Helvetica Neue"/>
              </a:rPr>
              <a:t>Modelos probabilísticos. La salida viene determinada parcialmente por el azar.</a:t>
            </a:r>
            <a:endParaRPr sz="1700">
              <a:solidFill>
                <a:srgbClr val="212121"/>
              </a:solidFill>
              <a:latin typeface="Helvetica Neue"/>
              <a:ea typeface="Helvetica Neue"/>
              <a:cs typeface="Helvetica Neue"/>
              <a:sym typeface="Helvetica Neue"/>
            </a:endParaRPr>
          </a:p>
          <a:p>
            <a:pPr indent="0" lvl="0" marL="457200" marR="0" rtl="0" algn="l">
              <a:lnSpc>
                <a:spcPct val="100000"/>
              </a:lnSpc>
              <a:spcBef>
                <a:spcPts val="0"/>
              </a:spcBef>
              <a:spcAft>
                <a:spcPts val="0"/>
              </a:spcAft>
              <a:buNone/>
            </a:pPr>
            <a:r>
              <a:t/>
            </a:r>
            <a:endParaRPr sz="2100">
              <a:solidFill>
                <a:srgbClr val="212121"/>
              </a:solidFill>
              <a:latin typeface="Helvetica Neue"/>
              <a:ea typeface="Helvetica Neue"/>
              <a:cs typeface="Helvetica Neue"/>
              <a:sym typeface="Helvetica Neue"/>
            </a:endParaRPr>
          </a:p>
          <a:p>
            <a:pPr indent="-336550" lvl="0" marL="457200" marR="0" rtl="0" algn="l">
              <a:lnSpc>
                <a:spcPct val="100000"/>
              </a:lnSpc>
              <a:spcBef>
                <a:spcPts val="0"/>
              </a:spcBef>
              <a:spcAft>
                <a:spcPts val="0"/>
              </a:spcAft>
              <a:buClr>
                <a:srgbClr val="212121"/>
              </a:buClr>
              <a:buSzPts val="1700"/>
              <a:buFont typeface="Helvetica Neue"/>
              <a:buChar char="●"/>
            </a:pPr>
            <a:r>
              <a:rPr lang="en" sz="1700">
                <a:solidFill>
                  <a:srgbClr val="212121"/>
                </a:solidFill>
                <a:latin typeface="Helvetica Neue"/>
                <a:ea typeface="Helvetica Neue"/>
                <a:cs typeface="Helvetica Neue"/>
                <a:sym typeface="Helvetica Neue"/>
              </a:rPr>
              <a:t>Interpolación semántica.</a:t>
            </a:r>
            <a:endParaRPr sz="1700">
              <a:solidFill>
                <a:srgbClr val="212121"/>
              </a:solidFill>
              <a:latin typeface="Helvetica Neue"/>
              <a:ea typeface="Helvetica Neue"/>
              <a:cs typeface="Helvetica Neue"/>
              <a:sym typeface="Helvetica Neue"/>
            </a:endParaRPr>
          </a:p>
          <a:p>
            <a:pPr indent="0" lvl="0" marL="457200" marR="0" rtl="0" algn="l">
              <a:lnSpc>
                <a:spcPct val="100000"/>
              </a:lnSpc>
              <a:spcBef>
                <a:spcPts val="0"/>
              </a:spcBef>
              <a:spcAft>
                <a:spcPts val="0"/>
              </a:spcAft>
              <a:buNone/>
            </a:pPr>
            <a:r>
              <a:t/>
            </a:r>
            <a:endParaRPr sz="1700">
              <a:solidFill>
                <a:srgbClr val="212121"/>
              </a:solidFill>
              <a:latin typeface="Helvetica Neue"/>
              <a:ea typeface="Helvetica Neue"/>
              <a:cs typeface="Helvetica Neue"/>
              <a:sym typeface="Helvetica Neue"/>
            </a:endParaRPr>
          </a:p>
          <a:p>
            <a:pPr indent="-336550" lvl="0" marL="457200" marR="0" rtl="0" algn="l">
              <a:lnSpc>
                <a:spcPct val="100000"/>
              </a:lnSpc>
              <a:spcBef>
                <a:spcPts val="0"/>
              </a:spcBef>
              <a:spcAft>
                <a:spcPts val="0"/>
              </a:spcAft>
              <a:buClr>
                <a:srgbClr val="212121"/>
              </a:buClr>
              <a:buSzPts val="1700"/>
              <a:buFont typeface="Helvetica Neue"/>
              <a:buChar char="●"/>
            </a:pPr>
            <a:r>
              <a:rPr lang="en" sz="1700">
                <a:solidFill>
                  <a:srgbClr val="212121"/>
                </a:solidFill>
                <a:latin typeface="Helvetica Neue"/>
                <a:ea typeface="Helvetica Neue"/>
                <a:cs typeface="Helvetica Neue"/>
                <a:sym typeface="Helvetica Neue"/>
              </a:rPr>
              <a:t>Son modelos </a:t>
            </a:r>
            <a:r>
              <a:rPr i="1" lang="en" sz="1700">
                <a:solidFill>
                  <a:srgbClr val="212121"/>
                </a:solidFill>
                <a:latin typeface="Helvetica Neue"/>
                <a:ea typeface="Helvetica Neue"/>
                <a:cs typeface="Helvetica Neue"/>
                <a:sym typeface="Helvetica Neue"/>
              </a:rPr>
              <a:t>generativos</a:t>
            </a:r>
            <a:r>
              <a:rPr lang="en" sz="1700">
                <a:solidFill>
                  <a:srgbClr val="212121"/>
                </a:solidFill>
                <a:latin typeface="Helvetica Neue"/>
                <a:ea typeface="Helvetica Neue"/>
                <a:cs typeface="Helvetica Neue"/>
                <a:sym typeface="Helvetica Neue"/>
              </a:rPr>
              <a:t>. Permiten generar nuevas instancias.</a:t>
            </a:r>
            <a:endParaRPr sz="1700">
              <a:solidFill>
                <a:srgbClr val="212121"/>
              </a:solidFill>
              <a:latin typeface="Helvetica Neue"/>
              <a:ea typeface="Helvetica Neue"/>
              <a:cs typeface="Helvetica Neue"/>
              <a:sym typeface="Helvetica Neue"/>
            </a:endParaRPr>
          </a:p>
          <a:p>
            <a:pPr indent="0" lvl="0" marL="0" marR="0" rtl="0" algn="l">
              <a:lnSpc>
                <a:spcPct val="100000"/>
              </a:lnSpc>
              <a:spcBef>
                <a:spcPts val="0"/>
              </a:spcBef>
              <a:spcAft>
                <a:spcPts val="0"/>
              </a:spcAft>
              <a:buNone/>
            </a:pPr>
            <a:r>
              <a:t/>
            </a:r>
            <a:endParaRPr b="1" sz="1700">
              <a:solidFill>
                <a:srgbClr val="212121"/>
              </a:solidFill>
              <a:latin typeface="Helvetica Neue"/>
              <a:ea typeface="Helvetica Neue"/>
              <a:cs typeface="Helvetica Neue"/>
              <a:sym typeface="Helvetica Neue"/>
            </a:endParaRPr>
          </a:p>
        </p:txBody>
      </p:sp>
      <p:pic>
        <p:nvPicPr>
          <p:cNvPr id="128" name="Google Shape;128;p21"/>
          <p:cNvPicPr preferRelativeResize="0"/>
          <p:nvPr/>
        </p:nvPicPr>
        <p:blipFill rotWithShape="1">
          <a:blip r:embed="rId3">
            <a:alphaModFix/>
          </a:blip>
          <a:srcRect b="4076" l="18811" r="0" t="0"/>
          <a:stretch/>
        </p:blipFill>
        <p:spPr>
          <a:xfrm>
            <a:off x="5103250" y="1039252"/>
            <a:ext cx="3526049" cy="3431149"/>
          </a:xfrm>
          <a:prstGeom prst="rect">
            <a:avLst/>
          </a:prstGeom>
          <a:noFill/>
          <a:ln>
            <a:noFill/>
          </a:ln>
        </p:spPr>
      </p:pic>
      <p:sp>
        <p:nvSpPr>
          <p:cNvPr id="129" name="Google Shape;129;p21"/>
          <p:cNvSpPr txBox="1"/>
          <p:nvPr/>
        </p:nvSpPr>
        <p:spPr>
          <a:xfrm rot="-5400000">
            <a:off x="3260883" y="2447850"/>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grado de sonrisa</a:t>
            </a:r>
            <a:endParaRPr/>
          </a:p>
        </p:txBody>
      </p:sp>
      <p:cxnSp>
        <p:nvCxnSpPr>
          <p:cNvPr id="130" name="Google Shape;130;p21"/>
          <p:cNvCxnSpPr/>
          <p:nvPr/>
        </p:nvCxnSpPr>
        <p:spPr>
          <a:xfrm>
            <a:off x="4945298" y="1236225"/>
            <a:ext cx="0" cy="2845500"/>
          </a:xfrm>
          <a:prstGeom prst="straightConnector1">
            <a:avLst/>
          </a:prstGeom>
          <a:noFill/>
          <a:ln cap="flat" cmpd="sng" w="38100">
            <a:solidFill>
              <a:schemeClr val="dk2"/>
            </a:solidFill>
            <a:prstDash val="solid"/>
            <a:round/>
            <a:headEnd len="med" w="med" type="triangle"/>
            <a:tailEnd len="med" w="med" type="triangle"/>
          </a:ln>
        </p:spPr>
      </p:cxnSp>
      <p:sp>
        <p:nvSpPr>
          <p:cNvPr id="131" name="Google Shape;131;p21"/>
          <p:cNvSpPr txBox="1"/>
          <p:nvPr/>
        </p:nvSpPr>
        <p:spPr>
          <a:xfrm>
            <a:off x="5328783" y="611131"/>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orientación de la cara</a:t>
            </a:r>
            <a:endParaRPr/>
          </a:p>
        </p:txBody>
      </p:sp>
      <p:cxnSp>
        <p:nvCxnSpPr>
          <p:cNvPr id="132" name="Google Shape;132;p21"/>
          <p:cNvCxnSpPr/>
          <p:nvPr/>
        </p:nvCxnSpPr>
        <p:spPr>
          <a:xfrm rot="10800000">
            <a:off x="5198125" y="951275"/>
            <a:ext cx="3261300" cy="0"/>
          </a:xfrm>
          <a:prstGeom prst="straightConnector1">
            <a:avLst/>
          </a:prstGeom>
          <a:noFill/>
          <a:ln cap="flat" cmpd="sng" w="38100">
            <a:solidFill>
              <a:schemeClr val="dk2"/>
            </a:solidFill>
            <a:prstDash val="solid"/>
            <a:round/>
            <a:headEnd len="med" w="med" type="triangle"/>
            <a:tailEnd len="med" w="med" type="triangl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Notebook</a:t>
            </a:r>
            <a:endParaRPr/>
          </a:p>
        </p:txBody>
      </p:sp>
      <p:sp>
        <p:nvSpPr>
          <p:cNvPr id="138" name="Google Shape;13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139" name="Google Shape;139;p22"/>
          <p:cNvSpPr txBox="1"/>
          <p:nvPr>
            <p:ph idx="1" type="body"/>
          </p:nvPr>
        </p:nvSpPr>
        <p:spPr>
          <a:xfrm>
            <a:off x="311700" y="834038"/>
            <a:ext cx="8520600" cy="37347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0"/>
              </a:spcAft>
              <a:buNone/>
            </a:pPr>
            <a:r>
              <a:t/>
            </a:r>
            <a:endParaRPr sz="2400">
              <a:solidFill>
                <a:srgbClr val="000000"/>
              </a:solidFill>
              <a:latin typeface="Saira Light"/>
              <a:ea typeface="Saira Light"/>
              <a:cs typeface="Saira Light"/>
              <a:sym typeface="Saira Light"/>
            </a:endParaRPr>
          </a:p>
          <a:p>
            <a:pPr indent="0" lvl="0" marL="0" rtl="0" algn="l">
              <a:lnSpc>
                <a:spcPct val="80000"/>
              </a:lnSpc>
              <a:spcBef>
                <a:spcPts val="0"/>
              </a:spcBef>
              <a:spcAft>
                <a:spcPts val="0"/>
              </a:spcAft>
              <a:buClr>
                <a:srgbClr val="000000"/>
              </a:buClr>
              <a:buSzPts val="2400"/>
              <a:buFont typeface="Saira Light"/>
              <a:buNone/>
            </a:pPr>
            <a:r>
              <a:rPr lang="en" sz="2400">
                <a:solidFill>
                  <a:srgbClr val="000000"/>
                </a:solidFill>
                <a:latin typeface="Saira Light"/>
                <a:ea typeface="Saira Light"/>
                <a:cs typeface="Saira Light"/>
                <a:sym typeface="Saira Light"/>
              </a:rPr>
              <a:t>Revisión en</a:t>
            </a:r>
            <a:endParaRPr sz="500">
              <a:solidFill>
                <a:srgbClr val="000000"/>
              </a:solidFill>
              <a:latin typeface="Arial"/>
              <a:ea typeface="Arial"/>
              <a:cs typeface="Arial"/>
              <a:sym typeface="Arial"/>
            </a:endParaRPr>
          </a:p>
          <a:p>
            <a:pPr indent="0" lvl="0" marL="0" rtl="0" algn="l">
              <a:lnSpc>
                <a:spcPct val="80000"/>
              </a:lnSpc>
              <a:spcBef>
                <a:spcPts val="0"/>
              </a:spcBef>
              <a:spcAft>
                <a:spcPts val="0"/>
              </a:spcAft>
              <a:buClr>
                <a:srgbClr val="000000"/>
              </a:buClr>
              <a:buSzPts val="2400"/>
              <a:buFont typeface="Saira Light"/>
              <a:buNone/>
            </a:pPr>
            <a:r>
              <a:t/>
            </a:r>
            <a:endParaRPr sz="2400">
              <a:solidFill>
                <a:srgbClr val="000000"/>
              </a:solidFill>
              <a:latin typeface="Saira Light"/>
              <a:ea typeface="Saira Light"/>
              <a:cs typeface="Saira Light"/>
              <a:sym typeface="Saira Light"/>
            </a:endParaRPr>
          </a:p>
          <a:p>
            <a:pPr indent="0" lvl="0" marL="0" rtl="0" algn="l">
              <a:lnSpc>
                <a:spcPct val="80000"/>
              </a:lnSpc>
              <a:spcBef>
                <a:spcPts val="0"/>
              </a:spcBef>
              <a:spcAft>
                <a:spcPts val="0"/>
              </a:spcAft>
              <a:buClr>
                <a:srgbClr val="000000"/>
              </a:buClr>
              <a:buSzPts val="2400"/>
              <a:buFont typeface="Courier New"/>
              <a:buNone/>
            </a:pPr>
            <a:r>
              <a:rPr b="1" lang="en" sz="2400">
                <a:solidFill>
                  <a:srgbClr val="000000"/>
                </a:solidFill>
                <a:latin typeface="Courier New"/>
                <a:ea typeface="Courier New"/>
                <a:cs typeface="Courier New"/>
                <a:sym typeface="Courier New"/>
              </a:rPr>
              <a:t>Notebook_Semana_8_Autoenconders.ipynb</a:t>
            </a:r>
            <a:endParaRPr sz="5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311700" y="76600"/>
            <a:ext cx="8520600" cy="4602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Clr>
                <a:schemeClr val="dk1"/>
              </a:buClr>
              <a:buSzPct val="36666"/>
              <a:buFont typeface="Arial"/>
              <a:buNone/>
            </a:pPr>
            <a:r>
              <a:rPr lang="en"/>
              <a:t>Autoencoders variacionales</a:t>
            </a:r>
            <a:endParaRPr/>
          </a:p>
        </p:txBody>
      </p:sp>
      <p:sp>
        <p:nvSpPr>
          <p:cNvPr id="145" name="Google Shape;145;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6" name="Google Shape;146;p23"/>
          <p:cNvPicPr preferRelativeResize="0"/>
          <p:nvPr/>
        </p:nvPicPr>
        <p:blipFill>
          <a:blip r:embed="rId3">
            <a:alphaModFix/>
          </a:blip>
          <a:stretch>
            <a:fillRect/>
          </a:stretch>
        </p:blipFill>
        <p:spPr>
          <a:xfrm>
            <a:off x="387906" y="1236964"/>
            <a:ext cx="2859725" cy="2244726"/>
          </a:xfrm>
          <a:prstGeom prst="rect">
            <a:avLst/>
          </a:prstGeom>
          <a:noFill/>
          <a:ln>
            <a:noFill/>
          </a:ln>
        </p:spPr>
      </p:pic>
      <p:sp>
        <p:nvSpPr>
          <p:cNvPr id="147" name="Google Shape;147;p23"/>
          <p:cNvSpPr txBox="1"/>
          <p:nvPr/>
        </p:nvSpPr>
        <p:spPr>
          <a:xfrm>
            <a:off x="1404200" y="717209"/>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2013</a:t>
            </a:r>
            <a:endParaRPr>
              <a:latin typeface="Encode Sans SemiBold"/>
              <a:ea typeface="Encode Sans SemiBold"/>
              <a:cs typeface="Encode Sans SemiBold"/>
              <a:sym typeface="Encode Sans SemiBold"/>
            </a:endParaRPr>
          </a:p>
        </p:txBody>
      </p:sp>
      <p:grpSp>
        <p:nvGrpSpPr>
          <p:cNvPr id="148" name="Google Shape;148;p23"/>
          <p:cNvGrpSpPr/>
          <p:nvPr/>
        </p:nvGrpSpPr>
        <p:grpSpPr>
          <a:xfrm>
            <a:off x="2078900" y="717200"/>
            <a:ext cx="4806250" cy="400200"/>
            <a:chOff x="2078900" y="945800"/>
            <a:chExt cx="4806250" cy="400200"/>
          </a:xfrm>
        </p:grpSpPr>
        <p:cxnSp>
          <p:nvCxnSpPr>
            <p:cNvPr id="149" name="Google Shape;149;p23"/>
            <p:cNvCxnSpPr>
              <a:stCxn id="147" idx="3"/>
              <a:endCxn id="150" idx="1"/>
            </p:cNvCxnSpPr>
            <p:nvPr/>
          </p:nvCxnSpPr>
          <p:spPr>
            <a:xfrm>
              <a:off x="2078900" y="1145909"/>
              <a:ext cx="4131600" cy="0"/>
            </a:xfrm>
            <a:prstGeom prst="straightConnector1">
              <a:avLst/>
            </a:prstGeom>
            <a:noFill/>
            <a:ln cap="flat" cmpd="sng" w="38100">
              <a:solidFill>
                <a:schemeClr val="dk2"/>
              </a:solidFill>
              <a:prstDash val="solid"/>
              <a:round/>
              <a:headEnd len="med" w="med" type="none"/>
              <a:tailEnd len="med" w="med" type="triangle"/>
            </a:ln>
          </p:spPr>
        </p:cxnSp>
        <p:sp>
          <p:nvSpPr>
            <p:cNvPr id="150" name="Google Shape;150;p23"/>
            <p:cNvSpPr txBox="1"/>
            <p:nvPr/>
          </p:nvSpPr>
          <p:spPr>
            <a:xfrm>
              <a:off x="6210450" y="945800"/>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2023</a:t>
              </a:r>
              <a:endParaRPr>
                <a:latin typeface="Encode Sans SemiBold"/>
                <a:ea typeface="Encode Sans SemiBold"/>
                <a:cs typeface="Encode Sans SemiBold"/>
                <a:sym typeface="Encode Sans SemiBold"/>
              </a:endParaRPr>
            </a:p>
          </p:txBody>
        </p:sp>
      </p:grpSp>
      <p:pic>
        <p:nvPicPr>
          <p:cNvPr id="151" name="Google Shape;151;p23" title="Screen Recording 2023-10-01 at 11.50.52.mov">
            <a:hlinkClick r:id="rId4"/>
          </p:cNvPr>
          <p:cNvPicPr preferRelativeResize="0"/>
          <p:nvPr/>
        </p:nvPicPr>
        <p:blipFill>
          <a:blip r:embed="rId5">
            <a:alphaModFix/>
          </a:blip>
          <a:stretch>
            <a:fillRect/>
          </a:stretch>
        </p:blipFill>
        <p:spPr>
          <a:xfrm>
            <a:off x="4164801" y="1086687"/>
            <a:ext cx="4569012" cy="2448824"/>
          </a:xfrm>
          <a:prstGeom prst="rect">
            <a:avLst/>
          </a:prstGeom>
          <a:noFill/>
          <a:ln>
            <a:noFill/>
          </a:ln>
          <a:effectLst>
            <a:outerShdw blurRad="57150" rotWithShape="0" algn="bl" dir="5400000" dist="19050">
              <a:srgbClr val="000000">
                <a:alpha val="50000"/>
              </a:srgbClr>
            </a:outerShdw>
          </a:effectLst>
        </p:spPr>
      </p:pic>
      <p:grpSp>
        <p:nvGrpSpPr>
          <p:cNvPr id="152" name="Google Shape;152;p23"/>
          <p:cNvGrpSpPr/>
          <p:nvPr/>
        </p:nvGrpSpPr>
        <p:grpSpPr>
          <a:xfrm>
            <a:off x="613755" y="3630200"/>
            <a:ext cx="7880118" cy="945472"/>
            <a:chOff x="592340" y="3759937"/>
            <a:chExt cx="7880118" cy="945472"/>
          </a:xfrm>
        </p:grpSpPr>
        <p:grpSp>
          <p:nvGrpSpPr>
            <p:cNvPr id="153" name="Google Shape;153;p23"/>
            <p:cNvGrpSpPr/>
            <p:nvPr/>
          </p:nvGrpSpPr>
          <p:grpSpPr>
            <a:xfrm>
              <a:off x="1267040" y="4085375"/>
              <a:ext cx="7205418" cy="400200"/>
              <a:chOff x="2620252" y="945800"/>
              <a:chExt cx="5508729" cy="400200"/>
            </a:xfrm>
          </p:grpSpPr>
          <p:cxnSp>
            <p:nvCxnSpPr>
              <p:cNvPr id="154" name="Google Shape;154;p23"/>
              <p:cNvCxnSpPr>
                <a:stCxn id="155" idx="3"/>
                <a:endCxn id="156" idx="1"/>
              </p:cNvCxnSpPr>
              <p:nvPr/>
            </p:nvCxnSpPr>
            <p:spPr>
              <a:xfrm>
                <a:off x="2620252" y="1145909"/>
                <a:ext cx="5045100" cy="0"/>
              </a:xfrm>
              <a:prstGeom prst="straightConnector1">
                <a:avLst/>
              </a:prstGeom>
              <a:noFill/>
              <a:ln cap="flat" cmpd="sng" w="38100">
                <a:solidFill>
                  <a:schemeClr val="dk2"/>
                </a:solidFill>
                <a:prstDash val="solid"/>
                <a:round/>
                <a:headEnd len="med" w="med" type="none"/>
                <a:tailEnd len="med" w="med" type="triangle"/>
              </a:ln>
            </p:spPr>
          </p:cxnSp>
          <p:sp>
            <p:nvSpPr>
              <p:cNvPr id="156" name="Google Shape;156;p23"/>
              <p:cNvSpPr txBox="1"/>
              <p:nvPr/>
            </p:nvSpPr>
            <p:spPr>
              <a:xfrm>
                <a:off x="7665481" y="945800"/>
                <a:ext cx="463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2023</a:t>
                </a:r>
                <a:endParaRPr>
                  <a:latin typeface="Encode Sans SemiBold"/>
                  <a:ea typeface="Encode Sans SemiBold"/>
                  <a:cs typeface="Encode Sans SemiBold"/>
                  <a:sym typeface="Encode Sans SemiBold"/>
                </a:endParaRPr>
              </a:p>
            </p:txBody>
          </p:sp>
        </p:grpSp>
        <p:sp>
          <p:nvSpPr>
            <p:cNvPr id="155" name="Google Shape;155;p23"/>
            <p:cNvSpPr txBox="1"/>
            <p:nvPr/>
          </p:nvSpPr>
          <p:spPr>
            <a:xfrm>
              <a:off x="592340" y="4085384"/>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2013</a:t>
              </a:r>
              <a:endParaRPr>
                <a:latin typeface="Encode Sans SemiBold"/>
                <a:ea typeface="Encode Sans SemiBold"/>
                <a:cs typeface="Encode Sans SemiBold"/>
                <a:sym typeface="Encode Sans SemiBold"/>
              </a:endParaRPr>
            </a:p>
          </p:txBody>
        </p:sp>
        <p:sp>
          <p:nvSpPr>
            <p:cNvPr id="157" name="Google Shape;157;p23"/>
            <p:cNvSpPr txBox="1"/>
            <p:nvPr/>
          </p:nvSpPr>
          <p:spPr>
            <a:xfrm>
              <a:off x="3050439" y="4295577"/>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2017</a:t>
              </a:r>
              <a:endParaRPr>
                <a:latin typeface="Encode Sans SemiBold"/>
                <a:ea typeface="Encode Sans SemiBold"/>
                <a:cs typeface="Encode Sans SemiBold"/>
                <a:sym typeface="Encode Sans SemiBold"/>
              </a:endParaRPr>
            </a:p>
          </p:txBody>
        </p:sp>
        <p:sp>
          <p:nvSpPr>
            <p:cNvPr id="158" name="Google Shape;158;p23"/>
            <p:cNvSpPr txBox="1"/>
            <p:nvPr/>
          </p:nvSpPr>
          <p:spPr>
            <a:xfrm>
              <a:off x="3913884" y="3905009"/>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2018</a:t>
              </a:r>
              <a:endParaRPr>
                <a:latin typeface="Encode Sans SemiBold"/>
                <a:ea typeface="Encode Sans SemiBold"/>
                <a:cs typeface="Encode Sans SemiBold"/>
                <a:sym typeface="Encode Sans SemiBold"/>
              </a:endParaRPr>
            </a:p>
          </p:txBody>
        </p:sp>
        <p:grpSp>
          <p:nvGrpSpPr>
            <p:cNvPr id="159" name="Google Shape;159;p23"/>
            <p:cNvGrpSpPr/>
            <p:nvPr/>
          </p:nvGrpSpPr>
          <p:grpSpPr>
            <a:xfrm>
              <a:off x="1339651" y="3759937"/>
              <a:ext cx="961500" cy="945472"/>
              <a:chOff x="1339651" y="3759937"/>
              <a:chExt cx="961500" cy="945472"/>
            </a:xfrm>
          </p:grpSpPr>
          <p:sp>
            <p:nvSpPr>
              <p:cNvPr id="160" name="Google Shape;160;p23"/>
              <p:cNvSpPr txBox="1"/>
              <p:nvPr/>
            </p:nvSpPr>
            <p:spPr>
              <a:xfrm>
                <a:off x="1483038" y="4305209"/>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2014</a:t>
                </a:r>
                <a:endParaRPr>
                  <a:latin typeface="Encode Sans SemiBold"/>
                  <a:ea typeface="Encode Sans SemiBold"/>
                  <a:cs typeface="Encode Sans SemiBold"/>
                  <a:sym typeface="Encode Sans SemiBold"/>
                </a:endParaRPr>
              </a:p>
            </p:txBody>
          </p:sp>
          <p:sp>
            <p:nvSpPr>
              <p:cNvPr id="161" name="Google Shape;161;p23"/>
              <p:cNvSpPr txBox="1"/>
              <p:nvPr/>
            </p:nvSpPr>
            <p:spPr>
              <a:xfrm>
                <a:off x="1339651" y="3759937"/>
                <a:ext cx="961500" cy="52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741B47"/>
                    </a:solidFill>
                    <a:latin typeface="Encode Sans Light"/>
                    <a:ea typeface="Encode Sans Light"/>
                    <a:cs typeface="Encode Sans Light"/>
                    <a:sym typeface="Encode Sans Light"/>
                  </a:rPr>
                  <a:t>GAN</a:t>
                </a:r>
                <a:br>
                  <a:rPr lang="en" sz="1100">
                    <a:latin typeface="Encode Sans Light"/>
                    <a:ea typeface="Encode Sans Light"/>
                    <a:cs typeface="Encode Sans Light"/>
                    <a:sym typeface="Encode Sans Light"/>
                  </a:rPr>
                </a:br>
                <a:r>
                  <a:rPr lang="en" sz="1100">
                    <a:solidFill>
                      <a:srgbClr val="0000FF"/>
                    </a:solidFill>
                    <a:latin typeface="Encode Sans Light"/>
                    <a:ea typeface="Encode Sans Light"/>
                    <a:cs typeface="Encode Sans Light"/>
                    <a:sym typeface="Encode Sans Light"/>
                  </a:rPr>
                  <a:t>Atención</a:t>
                </a:r>
                <a:endParaRPr sz="1100">
                  <a:solidFill>
                    <a:srgbClr val="0000FF"/>
                  </a:solidFill>
                  <a:latin typeface="Encode Sans Light"/>
                  <a:ea typeface="Encode Sans Light"/>
                  <a:cs typeface="Encode Sans Light"/>
                  <a:sym typeface="Encode Sans Light"/>
                </a:endParaRPr>
              </a:p>
            </p:txBody>
          </p:sp>
        </p:grpSp>
        <p:sp>
          <p:nvSpPr>
            <p:cNvPr id="162" name="Google Shape;162;p23"/>
            <p:cNvSpPr txBox="1"/>
            <p:nvPr/>
          </p:nvSpPr>
          <p:spPr>
            <a:xfrm>
              <a:off x="3636348" y="4309032"/>
              <a:ext cx="9615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741B47"/>
                  </a:solidFill>
                  <a:latin typeface="Encode Sans Light"/>
                  <a:ea typeface="Encode Sans Light"/>
                  <a:cs typeface="Encode Sans Light"/>
                  <a:sym typeface="Encode Sans Light"/>
                </a:rPr>
                <a:t>StyleGAN</a:t>
              </a:r>
              <a:endParaRPr sz="1100">
                <a:solidFill>
                  <a:srgbClr val="741B47"/>
                </a:solidFill>
                <a:latin typeface="Encode Sans Light"/>
                <a:ea typeface="Encode Sans Light"/>
                <a:cs typeface="Encode Sans Light"/>
                <a:sym typeface="Encode Sans Light"/>
              </a:endParaRPr>
            </a:p>
          </p:txBody>
        </p:sp>
        <p:sp>
          <p:nvSpPr>
            <p:cNvPr id="163" name="Google Shape;163;p23"/>
            <p:cNvSpPr txBox="1"/>
            <p:nvPr/>
          </p:nvSpPr>
          <p:spPr>
            <a:xfrm>
              <a:off x="2798752" y="3945393"/>
              <a:ext cx="10788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0000FF"/>
                  </a:solidFill>
                  <a:latin typeface="Encode Sans Light"/>
                  <a:ea typeface="Encode Sans Light"/>
                  <a:cs typeface="Encode Sans Light"/>
                  <a:sym typeface="Encode Sans Light"/>
                </a:rPr>
                <a:t>Transformers</a:t>
              </a:r>
              <a:endParaRPr sz="1100">
                <a:solidFill>
                  <a:srgbClr val="0000FF"/>
                </a:solidFill>
                <a:latin typeface="Encode Sans Light"/>
                <a:ea typeface="Encode Sans Light"/>
                <a:cs typeface="Encode Sans Light"/>
                <a:sym typeface="Encode Sans Light"/>
              </a:endParaRPr>
            </a:p>
          </p:txBody>
        </p:sp>
        <p:grpSp>
          <p:nvGrpSpPr>
            <p:cNvPr id="164" name="Google Shape;164;p23"/>
            <p:cNvGrpSpPr/>
            <p:nvPr/>
          </p:nvGrpSpPr>
          <p:grpSpPr>
            <a:xfrm>
              <a:off x="2078910" y="3931934"/>
              <a:ext cx="961500" cy="740750"/>
              <a:chOff x="2078910" y="3931934"/>
              <a:chExt cx="961500" cy="740750"/>
            </a:xfrm>
          </p:grpSpPr>
          <p:sp>
            <p:nvSpPr>
              <p:cNvPr id="165" name="Google Shape;165;p23"/>
              <p:cNvSpPr txBox="1"/>
              <p:nvPr/>
            </p:nvSpPr>
            <p:spPr>
              <a:xfrm>
                <a:off x="2258077" y="3931934"/>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2015</a:t>
                </a:r>
                <a:endParaRPr>
                  <a:latin typeface="Encode Sans SemiBold"/>
                  <a:ea typeface="Encode Sans SemiBold"/>
                  <a:cs typeface="Encode Sans SemiBold"/>
                  <a:sym typeface="Encode Sans SemiBold"/>
                </a:endParaRPr>
              </a:p>
            </p:txBody>
          </p:sp>
          <p:sp>
            <p:nvSpPr>
              <p:cNvPr id="166" name="Google Shape;166;p23"/>
              <p:cNvSpPr txBox="1"/>
              <p:nvPr/>
            </p:nvSpPr>
            <p:spPr>
              <a:xfrm>
                <a:off x="2078910" y="4318684"/>
                <a:ext cx="9615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741B47"/>
                    </a:solidFill>
                    <a:latin typeface="Encode Sans Light"/>
                    <a:ea typeface="Encode Sans Light"/>
                    <a:cs typeface="Encode Sans Light"/>
                    <a:sym typeface="Encode Sans Light"/>
                  </a:rPr>
                  <a:t>DC</a:t>
                </a:r>
                <a:r>
                  <a:rPr lang="en" sz="1100">
                    <a:solidFill>
                      <a:srgbClr val="741B47"/>
                    </a:solidFill>
                    <a:latin typeface="Encode Sans Light"/>
                    <a:ea typeface="Encode Sans Light"/>
                    <a:cs typeface="Encode Sans Light"/>
                    <a:sym typeface="Encode Sans Light"/>
                  </a:rPr>
                  <a:t>GAN</a:t>
                </a:r>
                <a:endParaRPr sz="1100">
                  <a:solidFill>
                    <a:srgbClr val="741B47"/>
                  </a:solidFill>
                  <a:latin typeface="Encode Sans Light"/>
                  <a:ea typeface="Encode Sans Light"/>
                  <a:cs typeface="Encode Sans Light"/>
                  <a:sym typeface="Encode Sans Light"/>
                </a:endParaRPr>
              </a:p>
            </p:txBody>
          </p:sp>
        </p:grpSp>
        <p:sp>
          <p:nvSpPr>
            <p:cNvPr id="167" name="Google Shape;167;p23"/>
            <p:cNvSpPr txBox="1"/>
            <p:nvPr/>
          </p:nvSpPr>
          <p:spPr>
            <a:xfrm>
              <a:off x="4563473" y="4283134"/>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2020</a:t>
              </a:r>
              <a:endParaRPr>
                <a:latin typeface="Encode Sans SemiBold"/>
                <a:ea typeface="Encode Sans SemiBold"/>
                <a:cs typeface="Encode Sans SemiBold"/>
                <a:sym typeface="Encode Sans SemiBold"/>
              </a:endParaRPr>
            </a:p>
          </p:txBody>
        </p:sp>
        <p:sp>
          <p:nvSpPr>
            <p:cNvPr id="168" name="Google Shape;168;p23"/>
            <p:cNvSpPr txBox="1"/>
            <p:nvPr/>
          </p:nvSpPr>
          <p:spPr>
            <a:xfrm>
              <a:off x="4300886" y="3951929"/>
              <a:ext cx="10788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0000FF"/>
                  </a:solidFill>
                  <a:latin typeface="Encode Sans Light"/>
                  <a:ea typeface="Encode Sans Light"/>
                  <a:cs typeface="Encode Sans Light"/>
                  <a:sym typeface="Encode Sans Light"/>
                </a:rPr>
                <a:t>GPT-3</a:t>
              </a:r>
              <a:endParaRPr sz="1100">
                <a:solidFill>
                  <a:srgbClr val="0000FF"/>
                </a:solidFill>
                <a:latin typeface="Encode Sans Light"/>
                <a:ea typeface="Encode Sans Light"/>
                <a:cs typeface="Encode Sans Light"/>
                <a:sym typeface="Encode Sans Light"/>
              </a:endParaRPr>
            </a:p>
          </p:txBody>
        </p:sp>
        <p:sp>
          <p:nvSpPr>
            <p:cNvPr id="169" name="Google Shape;169;p23"/>
            <p:cNvSpPr txBox="1"/>
            <p:nvPr/>
          </p:nvSpPr>
          <p:spPr>
            <a:xfrm>
              <a:off x="6120079" y="4285934"/>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2022</a:t>
              </a:r>
              <a:endParaRPr>
                <a:latin typeface="Encode Sans SemiBold"/>
                <a:ea typeface="Encode Sans SemiBold"/>
                <a:cs typeface="Encode Sans SemiBold"/>
                <a:sym typeface="Encode Sans SemiBold"/>
              </a:endParaRPr>
            </a:p>
          </p:txBody>
        </p:sp>
        <p:sp>
          <p:nvSpPr>
            <p:cNvPr id="170" name="Google Shape;170;p23"/>
            <p:cNvSpPr txBox="1"/>
            <p:nvPr/>
          </p:nvSpPr>
          <p:spPr>
            <a:xfrm>
              <a:off x="5860459" y="3936621"/>
              <a:ext cx="10788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0000FF"/>
                  </a:solidFill>
                  <a:latin typeface="Encode Sans Light"/>
                  <a:ea typeface="Encode Sans Light"/>
                  <a:cs typeface="Encode Sans Light"/>
                  <a:sym typeface="Encode Sans Light"/>
                </a:rPr>
                <a:t>ChatGPT</a:t>
              </a:r>
              <a:endParaRPr sz="1100">
                <a:solidFill>
                  <a:srgbClr val="0000FF"/>
                </a:solidFill>
                <a:latin typeface="Encode Sans Light"/>
                <a:ea typeface="Encode Sans Light"/>
                <a:cs typeface="Encode Sans Light"/>
                <a:sym typeface="Encode Sans Light"/>
              </a:endParaRPr>
            </a:p>
          </p:txBody>
        </p:sp>
        <p:sp>
          <p:nvSpPr>
            <p:cNvPr id="171" name="Google Shape;171;p23"/>
            <p:cNvSpPr txBox="1"/>
            <p:nvPr/>
          </p:nvSpPr>
          <p:spPr>
            <a:xfrm>
              <a:off x="5360225" y="3922309"/>
              <a:ext cx="674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Encode Sans SemiBold"/>
                  <a:ea typeface="Encode Sans SemiBold"/>
                  <a:cs typeface="Encode Sans SemiBold"/>
                  <a:sym typeface="Encode Sans SemiBold"/>
                </a:rPr>
                <a:t>2021</a:t>
              </a:r>
              <a:endParaRPr>
                <a:latin typeface="Encode Sans SemiBold"/>
                <a:ea typeface="Encode Sans SemiBold"/>
                <a:cs typeface="Encode Sans SemiBold"/>
                <a:sym typeface="Encode Sans SemiBold"/>
              </a:endParaRPr>
            </a:p>
          </p:txBody>
        </p:sp>
        <p:sp>
          <p:nvSpPr>
            <p:cNvPr id="172" name="Google Shape;172;p23"/>
            <p:cNvSpPr txBox="1"/>
            <p:nvPr/>
          </p:nvSpPr>
          <p:spPr>
            <a:xfrm>
              <a:off x="5139080" y="4306232"/>
              <a:ext cx="9615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741B47"/>
                  </a:solidFill>
                  <a:latin typeface="Encode Sans Light"/>
                  <a:ea typeface="Encode Sans Light"/>
                  <a:cs typeface="Encode Sans Light"/>
                  <a:sym typeface="Encode Sans Light"/>
                </a:rPr>
                <a:t>DALL-E</a:t>
              </a:r>
              <a:endParaRPr sz="1100">
                <a:solidFill>
                  <a:srgbClr val="741B47"/>
                </a:solidFill>
                <a:latin typeface="Encode Sans Light"/>
                <a:ea typeface="Encode Sans Light"/>
                <a:cs typeface="Encode Sans Light"/>
                <a:sym typeface="Encode Sans Light"/>
              </a:endParaRPr>
            </a:p>
          </p:txBody>
        </p:sp>
        <p:sp>
          <p:nvSpPr>
            <p:cNvPr id="173" name="Google Shape;173;p23"/>
            <p:cNvSpPr txBox="1"/>
            <p:nvPr/>
          </p:nvSpPr>
          <p:spPr>
            <a:xfrm>
              <a:off x="6711120" y="3797593"/>
              <a:ext cx="10788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0000FF"/>
                  </a:solidFill>
                  <a:latin typeface="Encode Sans Light"/>
                  <a:ea typeface="Encode Sans Light"/>
                  <a:cs typeface="Encode Sans Light"/>
                  <a:sym typeface="Encode Sans Light"/>
                </a:rPr>
                <a:t>Llama</a:t>
              </a:r>
              <a:br>
                <a:rPr lang="en" sz="1100">
                  <a:solidFill>
                    <a:srgbClr val="0000FF"/>
                  </a:solidFill>
                  <a:latin typeface="Encode Sans Light"/>
                  <a:ea typeface="Encode Sans Light"/>
                  <a:cs typeface="Encode Sans Light"/>
                  <a:sym typeface="Encode Sans Light"/>
                </a:rPr>
              </a:br>
              <a:r>
                <a:rPr lang="en" sz="1100">
                  <a:solidFill>
                    <a:srgbClr val="0000FF"/>
                  </a:solidFill>
                  <a:latin typeface="Encode Sans Light"/>
                  <a:ea typeface="Encode Sans Light"/>
                  <a:cs typeface="Encode Sans Light"/>
                  <a:sym typeface="Encode Sans Light"/>
                </a:rPr>
                <a:t>Bard</a:t>
              </a:r>
              <a:endParaRPr sz="1100">
                <a:solidFill>
                  <a:srgbClr val="0000FF"/>
                </a:solidFill>
                <a:latin typeface="Encode Sans Light"/>
                <a:ea typeface="Encode Sans Light"/>
                <a:cs typeface="Encode Sans Light"/>
                <a:sym typeface="Encode Sans Light"/>
              </a:endParaRPr>
            </a:p>
            <a:p>
              <a:pPr indent="0" lvl="0" marL="0" rtl="0" algn="ctr">
                <a:spcBef>
                  <a:spcPts val="0"/>
                </a:spcBef>
                <a:spcAft>
                  <a:spcPts val="0"/>
                </a:spcAft>
                <a:buNone/>
              </a:pPr>
              <a:br>
                <a:rPr lang="en" sz="1100">
                  <a:solidFill>
                    <a:srgbClr val="0000FF"/>
                  </a:solidFill>
                  <a:latin typeface="Encode Sans Light"/>
                  <a:ea typeface="Encode Sans Light"/>
                  <a:cs typeface="Encode Sans Light"/>
                  <a:sym typeface="Encode Sans Light"/>
                </a:rPr>
              </a:br>
              <a:r>
                <a:rPr lang="en" sz="1100">
                  <a:solidFill>
                    <a:srgbClr val="0000FF"/>
                  </a:solidFill>
                  <a:latin typeface="Encode Sans Light"/>
                  <a:ea typeface="Encode Sans Light"/>
                  <a:cs typeface="Encode Sans Light"/>
                  <a:sym typeface="Encode Sans Light"/>
                </a:rPr>
                <a:t>multi-modal</a:t>
              </a:r>
              <a:endParaRPr sz="1100">
                <a:solidFill>
                  <a:srgbClr val="0000FF"/>
                </a:solidFill>
                <a:latin typeface="Encode Sans Light"/>
                <a:ea typeface="Encode Sans Light"/>
                <a:cs typeface="Encode Sans Light"/>
                <a:sym typeface="Encode Sans Light"/>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